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Default Extension="png" ContentType="image/png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custom-properties" Target="docProps/custom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firstSlideNum="1">
  <p:sldMasterIdLst>
    <p:sldMasterId id="2147483648" r:id="rId0"/>
  </p:sldMasterIdLst>
  <p:notesMasterIdLst>
    <p:notesMasterId r:id="rId11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8" Type="http://schemas.openxmlformats.org/officeDocument/2006/relationships/slide" Target="slides/slide8.xml" /><Relationship Id="rId11" Type="http://schemas.openxmlformats.org/officeDocument/2006/relationships/notesMaster" Target="notesMasters/notesMaster1.xml" /><Relationship Id="rId6" Type="http://schemas.openxmlformats.org/officeDocument/2006/relationships/slide" Target="slides/slide6.xml" /><Relationship Id="rId0" Type="http://schemas.openxmlformats.org/officeDocument/2006/relationships/slideMaster" Target="slideMasters/slideMaster1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12" Type="http://schemas.openxmlformats.org/officeDocument/2006/relationships/presProps" Target="presProps.xml" /><Relationship Id="rId2" Type="http://schemas.openxmlformats.org/officeDocument/2006/relationships/slide" Target="slides/slide2.xml" /><Relationship Id="rId14" Type="http://schemas.openxmlformats.org/officeDocument/2006/relationships/viewProps" Target="viewProps.xml" /><Relationship Id="rId13" Type="http://schemas.openxmlformats.org/officeDocument/2006/relationships/tableStyles" Target="tableStyles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9" Type="http://schemas.openxmlformats.org/officeDocument/2006/relationships/slide" Target="slides/slide9.xml" /><Relationship Id="rId7" Type="http://schemas.openxmlformats.org/officeDocument/2006/relationships/slide" Target="slides/slide7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2" Type="http://schemas.openxmlformats.org/officeDocument/2006/relationships/image" Target="media/image2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pn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5.svg" /><Relationship Id="rId4" Type="http://schemas.openxmlformats.org/officeDocument/2006/relationships/image" Target="media/image8.svg" /><Relationship Id="rId2" Type="http://schemas.openxmlformats.org/officeDocument/2006/relationships/image" Target="media/image6.svg" /><Relationship Id="rId3" Type="http://schemas.openxmlformats.org/officeDocument/2006/relationships/image" Target="media/image7.svg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9.png" /><Relationship Id="rId2" Type="http://schemas.openxmlformats.org/officeDocument/2006/relationships/image" Target="media/image10.svg" /><Relationship Id="rId3" Type="http://schemas.openxmlformats.org/officeDocument/2006/relationships/image" Target="media/image11.svg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2.svg" /><Relationship Id="rId2" Type="http://schemas.openxmlformats.org/officeDocument/2006/relationships/image" Target="media/image13.svg" /><Relationship Id="rId3" Type="http://schemas.openxmlformats.org/officeDocument/2006/relationships/image" Target="media/image14.png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5.svg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6.svg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4" Type="http://schemas.openxmlformats.org/officeDocument/2006/relationships/image" Target="media/image20.svg" /><Relationship Id="rId1" Type="http://schemas.openxmlformats.org/officeDocument/2006/relationships/image" Target="media/image17.svg" /><Relationship Id="rId2" Type="http://schemas.openxmlformats.org/officeDocument/2006/relationships/image" Target="media/image18.svg" /><Relationship Id="rId3" Type="http://schemas.openxmlformats.org/officeDocument/2006/relationships/image" Target="media/image19.svg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1.svg" /><Relationship Id="rId2" Type="http://schemas.openxmlformats.org/officeDocument/2006/relationships/image" Target="media/image22.svg" /><Relationship Id="rId3" Type="http://schemas.openxmlformats.org/officeDocument/2006/relationships/image" Target="media/image23.svg" /><Relationship Id="rId4" Type="http://schemas.openxmlformats.org/officeDocument/2006/relationships/image" Target="media/image24.svg" /><Relationship Id="rId5" Type="http://schemas.openxmlformats.org/officeDocument/2006/relationships/image" Target="media/image25.svg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4" Type="http://schemas.openxmlformats.org/officeDocument/2006/relationships/image" Target="media/image4.svg" /><Relationship Id="rId1" Type="http://schemas.openxmlformats.org/officeDocument/2006/relationships/image" Target="media/image1.png" /><Relationship Id="rId2" Type="http://schemas.openxmlformats.org/officeDocument/2006/relationships/image" Target="media/image2.svg" /><Relationship Id="rId3" Type="http://schemas.openxmlformats.org/officeDocument/2006/relationships/image" Target="media/image3.svg" /></Relationships>
</file>

<file path=ppt/slides/slide1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" name="" descr="&lt;Slide style={{ width: 1280, height: 720, background: '#0B1220', position: 'relative', overflow: 'hidden' }}&gt;&#10;  &lt;Image src=&quot;assets/hero_cover.png&quot; style={{ position: 'absolute', top: 0, left: 0, width: 1280, height: 720, objectFit: 'cover' }} /&gt;&#10;  &lt;Box style={{ position: 'absolute', top: 0, left: 0, width: 760, height: 720, background: 'linear-gradient(90deg, rgba(11,18,32,0.92) 0%, rgba(11,18,32,0.72) 45%, rgba(11,18,32,0) 100%)' }} /&gt;&#10;  &lt;Box style={{ position: 'absolute', bottom: 0, left: 0, width: 1280, height: 260, background: 'linear-gradient(180deg, rgba(11,18,32,0) 0%, rgba(11,18,32,0.85) 70%)' }} /&gt;&#10;  &lt;Box style={{ position: 'absolute', right: 60, bottom: 96, flexDirection: 'row', gap: 12, alignItems: 'center' }}&gt;&#10;    {['图生视频', '白底图批量生成', '多尺寸主图'].map((t, i) =&gt; (&#10;      &lt;Box key={i} style={{ padding: '10px 20px', borderRadius: 999, background: 'rgba(255,255,255,0.06)', border: '1px solid rgba(34,211,238,0.35)' }}&gt;&#10;        &lt;Text style={{ fontSize: 16, color: '#22D3EE' }}&gt;{t}&lt;/Text&gt;&#10;      &lt;/Box&gt;&#10;    ))}&#10;  &lt;/Box&gt;&#10;  &lt;Box style={{ position: 'absolute', left: 60, top: 44, flexDirection: 'row', alignItems: 'center', gap: 14 }}&gt;&#10;    &lt;Box style={{ width: 40, height: 40, borderRadius: 12, background: 'linear-gradient(135deg, #22D3EE 0%, #8B5CF6 100%)', justifyContent: 'center', alignItems: 'center' }}&gt;&#10;      &lt;FAIcon name='bolt' style={{ fill: '#0B1220', width: 22, height: 22 }} /&gt;&#10;    &lt;/Box&gt;&#10;    &lt;Text style={{ fontSize: 18, color: '#F1F5F9', letterSpacing: 2 }}&gt;得客AI · 得客图影&lt;/Text&gt;&#10;  &lt;/Box&gt;&#10;  &lt;Box style={{ position: 'absolute', left: 60, top: 150, width: 700, flexDirection: 'column', gap: 22 }}&gt;&#10;    &lt;Box style={{ width: 64, height: 4, background: 'linear-gradient(135deg, #22D3EE 0%, #8B5CF6 100%)', borderRadius: 2 }} /&gt;&#10;    &lt;Text style={{ fontSize: 64, fontWeight: 'bold', color: '#F1F5F9', lineHeight: 1.24 }}&gt;&#10;      先把图做好&lt;br /&gt;再让图&lt;span style={{ backgroundImage: 'linear-gradient(135deg, #22D3EE 0%, #8B5CF6 100%)', backgroundClip: 'text', color: 'transparent' }}&gt;动起来&lt;/span&gt;&#10;    &lt;/Text&gt;&#10;    &lt;Text style={{ fontSize: 22, color: '#94A3B8', lineHeight: 1.5 }}&gt;&#10;      得客图影 · AI批量生图生视频工具 —— 视频制作新方案&#10;    &lt;/Text&gt;&#10;    &lt;Text style={{ fontSize: 18, color: '#CBD5E1', lineHeight: 1.65 }}&gt;&#10;      上传商品实拍图，AI 批量生成白底图、场景图与多尺寸主图，&lt;br /&gt;&#10;      再一键生成视频、制作短剧——全程不需要摄影师和剪辑软件。&#10;    &lt;/Text&gt;&#10;  &lt;/Box&gt;&#10;  &lt;Box style={{ position: 'absolute', left: 60, right: 60, bottom: 30, flexDirection: 'row', justifyContent: 'space-between', alignItems: 'center' }}&gt;&#10;    &lt;Text style={{ fontSize: 14, color: '#64748B' }}&gt;深圳得客有道科技有限公司&lt;/Text&gt;&#10;    &lt;Text style={{ fontSize: 14, color: '#64748B' }}&gt;im.dekeai.com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1"/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" name=""/>
          <p:cNvSpPr/>
          <p:nvPr/>
        </p:nvSpPr>
        <p:spPr>
          <a:xfrm rot="0" flipH="0" flipV="0"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0B1220">
                  <a:alpha val="92000"/>
                </a:srgbClr>
              </a:gs>
              <a:gs pos="45000">
                <a:srgbClr val="0B1220">
                  <a:alpha val="72000"/>
                </a:srgbClr>
              </a:gs>
              <a:gs pos="100000">
                <a:srgbClr val="0B1220">
                  <a:alpha val="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5" name=""/>
          <p:cNvSpPr/>
          <p:nvPr/>
        </p:nvSpPr>
        <p:spPr>
          <a:xfrm rot="0" flipH="0" flipV="0">
            <a:off x="0" y="4381500"/>
            <a:ext cx="12192000" cy="2476500"/>
          </a:xfrm>
          <a:prstGeom prst="rect">
            <a:avLst/>
          </a:prstGeom>
          <a:gradFill>
            <a:gsLst>
              <a:gs pos="0">
                <a:srgbClr val="0B1220">
                  <a:alpha val="0"/>
                </a:srgbClr>
              </a:gs>
              <a:gs pos="70000">
                <a:srgbClr val="0B1220">
                  <a:alpha val="85000"/>
                </a:srgbClr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6" name=""/>
          <p:cNvSpPr/>
          <p:nvPr/>
        </p:nvSpPr>
        <p:spPr>
          <a:xfrm rot="0" flipH="0" flipV="0">
            <a:off x="7810500" y="5562600"/>
            <a:ext cx="990600" cy="381000"/>
          </a:xfrm>
          <a:prstGeom prst="roundRect">
            <a:avLst>
              <a:gd name="adj" fmla="val 249750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22D3EE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8001000" y="56578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22D3EE"/>
                </a:solidFill>
                <a:latin typeface="Microsoft YaHei"/>
                <a:ea typeface="Microsoft YaHei"/>
              </a:rPr>
              <a:t>图生视频</a:t>
            </a:r>
            <a:endParaRPr/>
          </a:p>
        </p:txBody>
      </p:sp>
      <p:sp>
        <p:nvSpPr>
          <p:cNvPr id="8" name=""/>
          <p:cNvSpPr/>
          <p:nvPr/>
        </p:nvSpPr>
        <p:spPr>
          <a:xfrm rot="0" flipH="0" flipV="0">
            <a:off x="8915400" y="5562600"/>
            <a:ext cx="1447800" cy="381000"/>
          </a:xfrm>
          <a:prstGeom prst="roundRect">
            <a:avLst>
              <a:gd name="adj" fmla="val 249750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22D3EE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" descr="{&quot;isTemplate&quot;:true,&quot;type&quot;:&quot;text&quot;}"/>
          <p:cNvSpPr txBox="1"/>
          <p:nvPr/>
        </p:nvSpPr>
        <p:spPr>
          <a:xfrm rot="0" flipH="0" flipV="0">
            <a:off x="9105900" y="5657850"/>
            <a:ext cx="1066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22D3EE"/>
                </a:solidFill>
                <a:latin typeface="Microsoft YaHei"/>
                <a:ea typeface="Microsoft YaHei"/>
              </a:rPr>
              <a:t>白底图批量生成</a:t>
            </a:r>
            <a:endParaRPr/>
          </a:p>
        </p:txBody>
      </p:sp>
      <p:sp>
        <p:nvSpPr>
          <p:cNvPr id="10" name=""/>
          <p:cNvSpPr/>
          <p:nvPr/>
        </p:nvSpPr>
        <p:spPr>
          <a:xfrm rot="0" flipH="0" flipV="0">
            <a:off x="10477500" y="5562600"/>
            <a:ext cx="1143000" cy="381000"/>
          </a:xfrm>
          <a:prstGeom prst="roundRect">
            <a:avLst>
              <a:gd name="adj" fmla="val 249750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22D3EE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10668000" y="5657850"/>
            <a:ext cx="762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22D3EE"/>
                </a:solidFill>
                <a:latin typeface="Microsoft YaHei"/>
                <a:ea typeface="Microsoft YaHei"/>
              </a:rPr>
              <a:t>多尺寸主图</a:t>
            </a:r>
            <a:endParaRPr/>
          </a:p>
        </p:txBody>
      </p:sp>
      <p:sp>
        <p:nvSpPr>
          <p:cNvPr id="12" name=""/>
          <p:cNvSpPr/>
          <p:nvPr/>
        </p:nvSpPr>
        <p:spPr>
          <a:xfrm rot="0" flipH="0" flipV="0">
            <a:off x="571500" y="419100"/>
            <a:ext cx="381000" cy="381000"/>
          </a:xfrm>
          <a:prstGeom prst="roundRect">
            <a:avLst>
              <a:gd name="adj" fmla="val 3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57225" y="504825"/>
            <a:ext cx="209550" cy="209550"/>
          </a:xfrm>
          <a:prstGeom prst="rect">
            <a:avLst/>
          </a:prstGeom>
          <a:ln/>
        </p:spPr>
      </p:pic>
      <p:sp>
        <p:nvSpPr>
          <p:cNvPr id="14" name="" descr="{&quot;isTemplate&quot;:true,&quot;type&quot;:&quot;text&quot;}"/>
          <p:cNvSpPr txBox="1"/>
          <p:nvPr/>
        </p:nvSpPr>
        <p:spPr>
          <a:xfrm rot="0" flipH="0" flipV="0">
            <a:off x="1085850" y="504825"/>
            <a:ext cx="15525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150">
                <a:solidFill>
                  <a:srgbClr val="F1F5F9"/>
                </a:solidFill>
                <a:latin typeface="Microsoft YaHei"/>
                <a:ea typeface="Microsoft YaHei"/>
              </a:rPr>
              <a:t>得客</a:t>
            </a:r>
            <a:r>
              <a:rPr lang="en-US" sz="1350" spc="150">
                <a:solidFill>
                  <a:srgbClr val="F1F5F9"/>
                </a:solidFill>
                <a:latin typeface="Microsoft YaHei"/>
                <a:ea typeface="Microsoft YaHei"/>
              </a:rPr>
              <a:t xml:space="preserve">AI · </a:t>
            </a:r>
            <a:r>
              <a:rPr lang="zh-CN" sz="1350" spc="150">
                <a:solidFill>
                  <a:srgbClr val="F1F5F9"/>
                </a:solidFill>
                <a:latin typeface="Microsoft YaHei"/>
                <a:ea typeface="Microsoft YaHei"/>
              </a:rPr>
              <a:t>得客图影</a:t>
            </a:r>
            <a:endParaRPr/>
          </a:p>
        </p:txBody>
      </p:sp>
      <p:sp>
        <p:nvSpPr>
          <p:cNvPr id="15" name=""/>
          <p:cNvSpPr/>
          <p:nvPr/>
        </p:nvSpPr>
        <p:spPr>
          <a:xfrm rot="0" flipH="0" flipV="0">
            <a:off x="571500" y="1428750"/>
            <a:ext cx="60960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571500" y="1676400"/>
            <a:ext cx="6667500" cy="1819275"/>
          </a:xfrm>
          <a:prstGeom prst="rect"/>
        </p:spPr>
        <p:txBody>
          <a:bodyPr wrap="none" lIns="0" tIns="0" rIns="0" bIns="0"/>
          <a:p>
            <a:pPr>
              <a:lnSpc>
                <a:spcPct val="124000"/>
              </a:lnSpc>
            </a:pPr>
            <a:r>
              <a:rPr lang="zh-CN" sz="4800" b="1">
                <a:solidFill>
                  <a:srgbClr val="F1F5F9"/>
                </a:solidFill>
                <a:latin typeface="Microsoft YaHei"/>
                <a:ea typeface="Microsoft YaHei"/>
              </a:rPr>
              <a:t>先把图做好</a:t>
            </a:r>
            <a:endParaRPr/>
          </a:p>
          <a:p>
            <a:pPr>
              <a:lnSpc>
                <a:spcPct val="124000"/>
              </a:lnSpc>
            </a:pPr>
            <a:r>
              <a:rPr lang="zh-CN" sz="4800" b="1">
                <a:solidFill>
                  <a:srgbClr val="F1F5F9"/>
                </a:solidFill>
                <a:latin typeface="Microsoft YaHei"/>
                <a:ea typeface="Microsoft YaHei"/>
              </a:rPr>
              <a:t>再让图</a:t>
            </a:r>
            <a:r>
              <a:rPr lang="zh-CN" sz="480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Microsoft YaHei"/>
                <a:ea typeface="Microsoft YaHei"/>
              </a:rPr>
              <a:t>动起来</a:t>
            </a:r>
            <a:endParaRPr/>
          </a:p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571500" y="3705225"/>
            <a:ext cx="666750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1650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1650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r>
              <a:rPr lang="en-US" sz="1650">
                <a:solidFill>
                  <a:srgbClr val="94A3B8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650">
                <a:solidFill>
                  <a:srgbClr val="94A3B8"/>
                </a:solidFill>
                <a:latin typeface="Microsoft YaHei"/>
                <a:ea typeface="Microsoft YaHei"/>
              </a:rPr>
              <a:t>视频制作新方案</a:t>
            </a:r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571500" y="4295775"/>
            <a:ext cx="6667500" cy="6858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上传商品实拍图，</a:t>
            </a:r>
            <a:r>
              <a:rPr lang="en-US" sz="1350">
                <a:solidFill>
                  <a:srgbClr val="CBD5E1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批量生成白底图、场景图与多尺寸主图，</a:t>
            </a:r>
            <a:endParaRPr/>
          </a:p>
          <a:p>
            <a:pPr>
              <a:lnSpc>
                <a:spcPct val="165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再一键生成视频、制作短剧——全程不需要摄影师和剪辑软件。</a:t>
            </a:r>
            <a:endParaRPr/>
          </a:p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571500" y="6410325"/>
            <a:ext cx="1600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深圳得客有道科技有限公司</a:t>
            </a:r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10696575" y="6410325"/>
            <a:ext cx="923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im.dekeai.com</a:t>
            </a:r>
            <a:endParaRPr/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44" name="" descr="&lt;Slide style={{ width: 1280, height: 720, background: '#0B1220', flexDirection: 'column', padding: '20px 60px 20px 60px' }}&gt;&#10;  &lt;Box style={{ position: 'absolute', top: -140, right: -120, width: 420, height: 420, borderRadius: 210, background: 'radial-gradient(circle, rgba(139,92,246,0.18) 0%, rgba(11,18,32,0) 70%)' }} /&gt;&#10;  &lt;Box style={{ height: 100, justifyContent: 'flex-end', paddingBottom: 14 }}&gt;&#10;    &lt;Text style={{ fontSize: 34, fontWeight: 'bold', color: '#F1F5F9' }}&gt;视频制作，卡在素材与流水线&lt;/Text&gt;&#10;    &lt;Box style={{ width: 64, height: 3, background: 'linear-gradient(135deg, #22D3EE 0%, #8B5CF6 100%)', borderRadius: 2, marginTop: 10 }} /&gt;&#10;  &lt;/Box&gt;&#10;  &lt;Box style={{ flexDirection: 'row', gap: 40, flex: 1, paddingTop: 26 }}&gt;&#10;    &lt;Box style={{ width: 330, flexDirection: 'column', gap: 18 }}&gt;&#10;      &lt;Text style={{ fontSize: 20, color: '#CBD5E1', lineHeight: 1.6 }}&gt;&#10;        想给新品配一条短视频，摄影棚没有、剪辑不会，外包一条视频要等好几天；好不容易拍完，换个平台又要改尺寸、改比例。&#10;      &lt;/Text&gt;&#10;      &lt;Box style={{ padding: '18px 20px', borderRadius: 16, background: 'rgba(255,255,255,0.06)', border: '1px solid rgba(34,211,238,0.25)' }}&gt;&#10;        &lt;Text style={{ fontSize: 18, color: '#22D3EE', lineHeight: 1.55, fontWeight: 'bold' }}&gt;&#10;          卡住大多数人的不是创意，&lt;br /&gt;是素材和生产流水线。&#10;        &lt;/Text&gt;&#10;      &lt;/Box&gt;&#10;    &lt;/Box&gt;&#10;    &lt;Box style={{ flex: 1, flexDirection: 'column', gap: 16, justifyContent: 'space-between' }}&gt;&#10;      {[&#10;        { n: '01', t: '外包一条视频，要等好几天', d: '策划、拍摄、剪辑层层排期，素材还没做完，活动期已经过了，上新节奏永远追不上。' },&#10;        { n: '02', t: '换个平台，全套都要重来', d: '横竖比例、时长、文案语气全都要改一遍，人力跟不上账号矩阵的铺量需求。' },&#10;        { n: '03', t: '手机随手几张图，就是全部素材', d: '很多商家连「拍」这一步都很勉强，没有像样的图片资产，视频制作无从下手。' },&#10;      ].map((it, i) =&gt; (&#10;        &lt;Box key={i} style={{ flexDirection: 'row', gap: 20, alignItems: 'center', padding: '24px 24px', borderRadius: 16, background: 'rgba(255,255,255,0.05)', border: '1px solid rgba(148,163,184,0.18)' }}&gt;&#10;          &lt;Text style={{ fontSize: 46, fontWeight: 'bold', fontFamily: &quot;'Space Grotesk','Microsoft YaHei',sans-serif&quot;, backgroundImage: 'linear-gradient(135deg, #22D3EE 0%, #8B5CF6 100%)', backgroundClip: 'text', color: 'transparent', width: 78 }}&gt;{it.n}&lt;/Text&gt;&#10;          &lt;Box style={{ flex: 1, flexDirection: 'column', gap: 6 }}&gt;&#10;            &lt;Text style={{ fontSize: 21, fontWeight: 'bold', color: '#F1F5F9' }}&gt;{it.t}&lt;/Text&gt;&#10;            &lt;Text style={{ fontSize: 16, color: '#94A3B8', lineHeight: 1.5 }}&gt;{it.d}&lt;/Text&gt;&#10;          &lt;/Box&gt;&#10;        &lt;/Box&gt;&#10;      ))}&#10;    &lt;/Box&gt;&#10;  &lt;/Box&gt;&#10;  &lt;Box style={{ height: 44, flexDirection: 'row', justifyContent: 'space-between', alignItems: 'center', borderTop: '1px solid rgba(148,163,184,0.15)', paddingTop: 10 }}&gt;&#10;    &lt;Text style={{ fontSize: 13, color: '#94A3B8' }}&gt;得客图影 · AI批量生图生视频工具&lt;/Text&gt;&#10;    &lt;Text style={{ fontSize: 14, color: '#94A3B8', fontFamily: &quot;'Space Grotesk','Microsoft YaHei',sans-serif&quot; }}&gt;02 / 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571500" y="4953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1F5F9"/>
                </a:solidFill>
                <a:latin typeface="Microsoft YaHei"/>
                <a:ea typeface="Microsoft YaHei"/>
              </a:rPr>
              <a:t>视频制作，卡在素材与流水线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571500" y="981075"/>
            <a:ext cx="609600" cy="28575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571500" y="1390650"/>
            <a:ext cx="3143250" cy="1466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500">
                <a:solidFill>
                  <a:srgbClr val="CBD5E1"/>
                </a:solidFill>
                <a:latin typeface="Microsoft YaHei"/>
                <a:ea typeface="Microsoft YaHei"/>
              </a:rPr>
              <a:t>想给新品配一条短视频，摄影棚没有、剪辑不会，外包一条视频要等好几天；好不容易拍完，换个平台又要改尺寸、改比例。</a:t>
            </a:r>
            <a:endParaRPr/>
          </a:p>
        </p:txBody>
      </p:sp>
      <p:sp>
        <p:nvSpPr>
          <p:cNvPr id="49" name=""/>
          <p:cNvSpPr/>
          <p:nvPr/>
        </p:nvSpPr>
        <p:spPr>
          <a:xfrm rot="0" flipH="0" flipV="0">
            <a:off x="571500" y="3028950"/>
            <a:ext cx="3143250" cy="981075"/>
          </a:xfrm>
          <a:prstGeom prst="roundRect">
            <a:avLst>
              <a:gd name="adj" fmla="val 15534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22D3EE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762000" y="3200400"/>
            <a:ext cx="2762250" cy="638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 b="1">
                <a:solidFill>
                  <a:srgbClr val="22D3EE"/>
                </a:solidFill>
                <a:latin typeface="Microsoft YaHei"/>
                <a:ea typeface="Microsoft YaHei"/>
              </a:rPr>
              <a:t>卡住大多数人的不是创意，</a:t>
            </a:r>
            <a:endParaRPr/>
          </a:p>
          <a:p>
            <a:pPr>
              <a:lnSpc>
                <a:spcPct val="155000"/>
              </a:lnSpc>
            </a:pPr>
            <a:r>
              <a:rPr lang="zh-CN" sz="1350" b="1">
                <a:solidFill>
                  <a:srgbClr val="22D3EE"/>
                </a:solidFill>
                <a:latin typeface="Microsoft YaHei"/>
                <a:ea typeface="Microsoft YaHei"/>
              </a:rPr>
              <a:t>是素材和生产流水线。</a:t>
            </a:r>
            <a:endParaRPr/>
          </a:p>
        </p:txBody>
      </p:sp>
      <p:sp>
        <p:nvSpPr>
          <p:cNvPr id="51" name=""/>
          <p:cNvSpPr/>
          <p:nvPr/>
        </p:nvSpPr>
        <p:spPr>
          <a:xfrm rot="0" flipH="0" flipV="0">
            <a:off x="4095750" y="1390650"/>
            <a:ext cx="7524750" cy="1038225"/>
          </a:xfrm>
          <a:prstGeom prst="roundRect">
            <a:avLst>
              <a:gd name="adj" fmla="val 14679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4324350" y="1647825"/>
            <a:ext cx="74295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Space Grotesk"/>
                <a:ea typeface="Space Grotesk"/>
              </a:rPr>
              <a:t>01</a:t>
            </a:r>
            <a:endParaRPr/>
          </a:p>
        </p:txBody>
      </p:sp>
      <p:sp>
        <p:nvSpPr>
          <p:cNvPr id="53" name="" descr="{&quot;isTemplate&quot;:true,&quot;type&quot;:&quot;text&quot;}"/>
          <p:cNvSpPr txBox="1"/>
          <p:nvPr/>
        </p:nvSpPr>
        <p:spPr>
          <a:xfrm rot="0" flipH="0" flipV="0">
            <a:off x="5257800" y="1619250"/>
            <a:ext cx="61341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1F5F9"/>
                </a:solidFill>
                <a:latin typeface="Microsoft YaHei"/>
                <a:ea typeface="Microsoft YaHei"/>
              </a:rPr>
              <a:t>外包一条视频，要等好几天</a:t>
            </a:r>
            <a:endParaRPr/>
          </a:p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5257800" y="1924050"/>
            <a:ext cx="6134100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策划、拍摄、剪辑层层排期，素材还没做完，活动期已经过了，上新节奏永远追不上。</a:t>
            </a:r>
            <a:endParaRPr/>
          </a:p>
        </p:txBody>
      </p:sp>
      <p:sp>
        <p:nvSpPr>
          <p:cNvPr id="55" name=""/>
          <p:cNvSpPr/>
          <p:nvPr/>
        </p:nvSpPr>
        <p:spPr>
          <a:xfrm rot="0" flipH="0" flipV="0">
            <a:off x="4095750" y="3305175"/>
            <a:ext cx="7524750" cy="1038225"/>
          </a:xfrm>
          <a:prstGeom prst="roundRect">
            <a:avLst>
              <a:gd name="adj" fmla="val 14679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4324350" y="3562350"/>
            <a:ext cx="74295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Space Grotesk"/>
                <a:ea typeface="Space Grotesk"/>
              </a:rPr>
              <a:t>02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5257800" y="3533775"/>
            <a:ext cx="61341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1F5F9"/>
                </a:solidFill>
                <a:latin typeface="Microsoft YaHei"/>
                <a:ea typeface="Microsoft YaHei"/>
              </a:rPr>
              <a:t>换个平台，全套都要重来</a:t>
            </a:r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5257800" y="3838575"/>
            <a:ext cx="6134100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横竖比例、时长、文案语气全都要改一遍，人力跟不上账号矩阵的铺量需求。</a:t>
            </a:r>
            <a:endParaRPr/>
          </a:p>
        </p:txBody>
      </p:sp>
      <p:sp>
        <p:nvSpPr>
          <p:cNvPr id="59" name=""/>
          <p:cNvSpPr/>
          <p:nvPr/>
        </p:nvSpPr>
        <p:spPr>
          <a:xfrm rot="0" flipH="0" flipV="0">
            <a:off x="4095750" y="5210175"/>
            <a:ext cx="7524750" cy="1038225"/>
          </a:xfrm>
          <a:prstGeom prst="roundRect">
            <a:avLst>
              <a:gd name="adj" fmla="val 14679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4324350" y="5467350"/>
            <a:ext cx="74295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Space Grotesk"/>
                <a:ea typeface="Space Grotesk"/>
              </a:rPr>
              <a:t>03</a:t>
            </a:r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5257800" y="5438775"/>
            <a:ext cx="61341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1F5F9"/>
                </a:solidFill>
                <a:latin typeface="Microsoft YaHei"/>
                <a:ea typeface="Microsoft YaHei"/>
              </a:rPr>
              <a:t>手机随手几张图，就是全部素材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5257800" y="5743575"/>
            <a:ext cx="6134100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很多商家连「拍」这一步都很勉强，没有像样的图片资产，视频制作无从下手。</a:t>
            </a:r>
            <a:endParaRPr/>
          </a:p>
        </p:txBody>
      </p:sp>
      <p:sp>
        <p:nvSpPr>
          <p:cNvPr id="63" name=""/>
          <p:cNvSpPr/>
          <p:nvPr/>
        </p:nvSpPr>
        <p:spPr>
          <a:xfrm rot="0" flipH="0" flipV="0">
            <a:off x="571500" y="6248400"/>
            <a:ext cx="11049000" cy="419100"/>
          </a:xfrm>
          <a:custGeom>
            <a:pathLst>
              <a:path w="1160" h="44">
                <a:moveTo>
                  <a:pt x="0" y="0"/>
                </a:moveTo>
                <a:lnTo>
                  <a:pt x="1160" y="0"/>
                </a:lnTo>
                <a:lnTo>
                  <a:pt x="1160" y="1"/>
                </a:lnTo>
                <a:lnTo>
                  <a:pt x="0" y="1"/>
                </a:lnTo>
                <a:close/>
              </a:path>
            </a:pathLst>
          </a:custGeom>
          <a:solidFill>
            <a:srgbClr val="94A3B8">
              <a:alpha val="15000"/>
            </a:srgbClr>
          </a:solidFill>
          <a:ln/>
        </p:spPr>
        <p:txBody>
          <a:bodyPr/>
          <a:p/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571500" y="6438900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endParaRPr/>
          </a:p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11163300" y="64293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Space Grotesk"/>
                <a:ea typeface="Space Grotesk"/>
              </a:rPr>
              <a:t>02 / 10</a:t>
            </a:r>
            <a:endParaRPr/>
          </a:p>
        </p:txBody>
      </p:sp>
      <p:sp>
        <p:nvSpPr>
          <p:cNvPr id="66" name=""/>
          <p:cNvSpPr/>
          <p:nvPr/>
        </p:nvSpPr>
        <p:spPr>
          <a:xfrm rot="0" flipH="0" flipV="0">
            <a:off x="9334500" y="-1333500"/>
            <a:ext cx="4000500" cy="40005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8B5CF6">
                  <a:alpha val="18000"/>
                </a:srgbClr>
              </a:gs>
              <a:gs pos="70000">
                <a:srgbClr val="0B122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/>
          <a:p/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67" name="" descr="&lt;Slide style={{ width: 1280, height: 720, background: '#0B1220', flexDirection: 'column', padding: '20px 60px 20px 60px' }}&gt;&#10;  &lt;Box style={{ position: 'absolute', bottom: -160, right: -140, width: 460, height: 460, borderRadius: 230, background: 'radial-gradient(circle, rgba(34,211,238,0.14) 0%, rgba(11,18,32,0) 70%)' }} /&gt;&#10;  &lt;Box style={{ height: 100, justifyContent: 'flex-end', paddingBottom: 14 }}&gt;&#10;    &lt;Text style={{ fontSize: 34, fontWeight: 'bold', color: '#F1F5F9' }}&gt;换个思路：把视频制作拆成两步&lt;/Text&gt;&#10;    &lt;Box style={{ width: 64, height: 3, background: 'linear-gradient(135deg, #22D3EE 0%, #8B5CF6 100%)', borderRadius: 2, marginTop: 10 }} /&gt;&#10;  &lt;/Box&gt;&#10;  &lt;Box style={{ flex: 1, flexDirection: 'row', alignItems: 'center', gap: 14, paddingTop: 10 }}&gt;&#10;    &lt;Box style={{ flex: 1.15, height: 420, borderRadius: 16, background: 'rgba(255,255,255,0.06)', border: '1px solid rgba(34,211,238,0.3)', padding: '26px 26px', flexDirection: 'column', gap: 14 }}&gt;&#10;      &lt;Text style={{ fontSize: 76, fontWeight: 'bold', fontFamily: &quot;'Space Grotesk','Microsoft YaHei',sans-serif&quot;, backgroundImage: 'linear-gradient(135deg, #22D3EE 0%, #8B5CF6 100%)', backgroundClip: 'text', color: 'transparent', lineHeight: 1 }}&gt;01&lt;/Text&gt;&#10;      &lt;Text style={{ fontSize: 24, fontWeight: 'bold', color: '#F1F5F9' }}&gt;先出图：攒下图片资产&lt;/Text&gt;&#10;      {['上传商品实拍图作为唯一起点', 'AI 批量生成白底图、场景图与多尺寸主图', '适配淘宝、亚马逊与独立站规格'].map((t, i) =&gt; (&#10;        &lt;Box key={i} style={{ flexDirection: 'row', gap: 10, alignItems: 'flex-start' }}&gt;&#10;          &lt;FAIcon name='check-circle' style={{ fill: '#22D3EE', width: 18, height: 18, marginTop: 3 }} /&gt;&#10;          &lt;Text style={{ fontSize: 17, color: '#CBD5E1', lineHeight: 1.5, flex: 1 }}&gt;{t}&lt;/Text&gt;&#10;        &lt;/Box&gt;&#10;      ))}&#10;    &lt;/Box&gt;&#10;    &lt;FAIcon name='arrow-right' style={{ fill: '#22D3EE', width: 30, height: 30 }} /&gt;&#10;    &lt;Box style={{ flex: 1.15, height: 420, borderRadius: 16, background: 'rgba(255,255,255,0.06)', border: '1px solid rgba(139,92,246,0.35)', padding: '26px 26px', flexDirection: 'column', gap: 14 }}&gt;&#10;      &lt;Text style={{ fontSize: 76, fontWeight: 'bold', fontFamily: &quot;'Space Grotesk','Microsoft YaHei',sans-serif&quot;, backgroundImage: 'linear-gradient(135deg, #8B5CF6 0%, #22D3EE 100%)', backgroundClip: 'text', color: 'transparent', lineHeight: 1 }}&gt;02&lt;/Text&gt;&#10;      &lt;Text style={{ fontSize: 24, fontWeight: 'bold', color: '#F1F5F9' }}&gt;再动起来：图生视频&lt;/Text&gt;&#10;      {['选定图片，一键生成动态视频', '生成短剧人物画像，连续制作短剧', '适合商品展示、场景演绎与剧情化带货'].map((t, i) =&gt; (&#10;        &lt;Box key={i} style={{ flexDirection: 'row', gap: 10, alignItems: 'flex-start' }}&gt;&#10;          &lt;FAIcon name='check-circle' style={{ fill: '#8B5CF6', width: 18, height: 18, marginTop: 3 }} /&gt;&#10;          &lt;Text style={{ fontSize: 17, color: '#CBD5E1', lineHeight: 1.5, flex: 1 }}&gt;{t}&lt;/Text&gt;&#10;        &lt;/Box&gt;&#10;      ))}&#10;    &lt;/Box&gt;&#10;    &lt;FAIcon name='arrow-right' style={{ fill: '#22D3EE', width: 30, height: 30 }} /&gt;&#10;    &lt;Box style={{ flex: 0.85, height: 420, borderRadius: 16, background: 'linear-gradient(160deg, rgba(34,211,238,0.14) 0%, rgba(139,92,246,0.14) 100%)', border: '1px solid rgba(34,211,238,0.4)', padding: '26px 24px', flexDirection: 'column', justifyContent: 'space-between' }}&gt;&#10;      &lt;Box style={{ flexDirection: 'column', gap: 12 }}&gt;&#10;        &lt;FAIcon name='film' style={{ fill: '#22D3EE', width: 40, height: 40 }} /&gt;&#10;        &lt;Text style={{ fontSize: 24, fontWeight: 'bold', color: '#F1F5F9' }}&gt;多平台成片&lt;/Text&gt;&#10;      &lt;/Box&gt;&#10;      &lt;Text style={{ fontSize: 17, color: '#CBD5E1', lineHeight: 1.6 }}&gt;&#10;        直接用于店铺、直播间与短视频平台，比例与规格一次出齐，不需要剪辑软件。&#10;      &lt;/Text&gt;&#10;    &lt;/Box&gt;&#10;  &lt;/Box&gt;&#10;  &lt;Box style={{ height: 52, flexDirection: 'row', alignItems: 'center', gap: 12, paddingBottom: 4 }}&gt;&#10;    &lt;Box style={{ width: 4, height: 22, background: 'linear-gradient(135deg, #22D3EE 0%, #8B5CF6 100%)', borderRadius: 2 }} /&gt;&#10;    &lt;Text style={{ fontSize: 18, color: '#94A3B8' }}&gt;判断：图片资产先行、动态化随时插队——视频制作从「一次性拍摄」变成可复用的流水线。&lt;/Text&gt;&#10;  &lt;/Box&gt;&#10;  &lt;Box style={{ height: 44, flexDirection: 'row', justifyContent: 'space-between', alignItems: 'center', borderTop: '1px solid rgba(148,163,184,0.15)', paddingTop: 10 }}&gt;&#10;    &lt;Text style={{ fontSize: 13, color: '#94A3B8' }}&gt;得客图影 · AI批量生图生视频工具&lt;/Text&gt;&#10;    &lt;Text style={{ fontSize: 14, color: '#94A3B8', fontFamily: &quot;'Space Grotesk','Microsoft YaHei',sans-serif&quot; }}&gt;03 / 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571500" y="4953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1F5F9"/>
                </a:solidFill>
                <a:latin typeface="Microsoft YaHei"/>
                <a:ea typeface="Microsoft YaHei"/>
              </a:rPr>
              <a:t>换个思路：把视频制作拆成两步</a:t>
            </a:r>
            <a:endParaRPr/>
          </a:p>
        </p:txBody>
      </p:sp>
      <p:sp>
        <p:nvSpPr>
          <p:cNvPr id="70" name=""/>
          <p:cNvSpPr/>
          <p:nvPr/>
        </p:nvSpPr>
        <p:spPr>
          <a:xfrm rot="0" flipH="0" flipV="0">
            <a:off x="571500" y="981075"/>
            <a:ext cx="609600" cy="28575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71" name=""/>
          <p:cNvSpPr/>
          <p:nvPr/>
        </p:nvSpPr>
        <p:spPr>
          <a:xfrm rot="0" flipH="0" flipV="0">
            <a:off x="571500" y="1495425"/>
            <a:ext cx="3629025" cy="4000500"/>
          </a:xfrm>
          <a:prstGeom prst="roundRect">
            <a:avLst>
              <a:gd name="adj" fmla="val 4199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819150" y="1743075"/>
            <a:ext cx="3133725" cy="876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70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Space Grotesk"/>
                <a:ea typeface="Space Grotesk"/>
              </a:rPr>
              <a:t>01</a:t>
            </a:r>
            <a:endParaRPr/>
          </a:p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819150" y="2752725"/>
            <a:ext cx="31337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1F5F9"/>
                </a:solidFill>
                <a:latin typeface="Microsoft YaHei"/>
                <a:ea typeface="Microsoft YaHei"/>
              </a:rPr>
              <a:t>先出图：攒下图片资产</a:t>
            </a:r>
            <a:endParaRPr/>
          </a:p>
        </p:txBody>
      </p:sp>
      <p:pic>
        <p:nvPicPr>
          <p:cNvPr id="7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3190875"/>
            <a:ext cx="171450" cy="171450"/>
          </a:xfrm>
          <a:prstGeom prst="rect">
            <a:avLst/>
          </a:prstGeom>
          <a:ln/>
        </p:spPr>
      </p:pic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1085850" y="3162300"/>
            <a:ext cx="2867025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上传商品实拍图作为唯一起点</a:t>
            </a:r>
            <a:endParaRPr/>
          </a:p>
        </p:txBody>
      </p:sp>
      <p:pic>
        <p:nvPicPr>
          <p:cNvPr id="7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3619500"/>
            <a:ext cx="171450" cy="171450"/>
          </a:xfrm>
          <a:prstGeom prst="rect">
            <a:avLst/>
          </a:prstGeom>
          <a:ln/>
        </p:spPr>
      </p:pic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1085850" y="3590925"/>
            <a:ext cx="2867025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275">
                <a:solidFill>
                  <a:srgbClr val="CBD5E1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批量生成白底图、场景图与多尺寸主图</a:t>
            </a:r>
            <a:endParaRPr/>
          </a:p>
        </p:txBody>
      </p:sp>
      <p:pic>
        <p:nvPicPr>
          <p:cNvPr id="7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4343400"/>
            <a:ext cx="171450" cy="171450"/>
          </a:xfrm>
          <a:prstGeom prst="rect">
            <a:avLst/>
          </a:prstGeom>
          <a:ln/>
        </p:spPr>
      </p:pic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1085850" y="4314825"/>
            <a:ext cx="2867025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适配淘宝、亚马逊与独立站规格</a:t>
            </a:r>
            <a:endParaRPr/>
          </a:p>
        </p:txBody>
      </p:sp>
      <p:pic>
        <p:nvPicPr>
          <p:cNvPr id="8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333875" y="3352800"/>
            <a:ext cx="285750" cy="285750"/>
          </a:xfrm>
          <a:prstGeom prst="rect">
            <a:avLst/>
          </a:prstGeom>
          <a:ln/>
        </p:spPr>
      </p:pic>
      <p:sp>
        <p:nvSpPr>
          <p:cNvPr id="81" name=""/>
          <p:cNvSpPr/>
          <p:nvPr/>
        </p:nvSpPr>
        <p:spPr>
          <a:xfrm rot="0" flipH="0" flipV="0">
            <a:off x="4752975" y="1495425"/>
            <a:ext cx="3629025" cy="4000500"/>
          </a:xfrm>
          <a:prstGeom prst="roundRect">
            <a:avLst>
              <a:gd name="adj" fmla="val 4199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8B5CF6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5000625" y="1743075"/>
            <a:ext cx="3133725" cy="876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700" b="1">
                <a:gradFill>
                  <a:gsLst>
                    <a:gs pos="0">
                      <a:srgbClr val="8B5CF6"/>
                    </a:gs>
                    <a:gs pos="100000">
                      <a:srgbClr val="22D3EE"/>
                    </a:gs>
                  </a:gsLst>
                  <a:lin ang="2700000" scaled="1"/>
                </a:gradFill>
                <a:latin typeface="Space Grotesk"/>
                <a:ea typeface="Space Grotesk"/>
              </a:rPr>
              <a:t>02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5000625" y="2752725"/>
            <a:ext cx="31337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1F5F9"/>
                </a:solidFill>
                <a:latin typeface="Microsoft YaHei"/>
                <a:ea typeface="Microsoft YaHei"/>
              </a:rPr>
              <a:t>再动起来：图生视频</a:t>
            </a:r>
            <a:endParaRPr/>
          </a:p>
        </p:txBody>
      </p:sp>
      <p:pic>
        <p:nvPicPr>
          <p:cNvPr id="8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000625" y="3190875"/>
            <a:ext cx="171450" cy="171450"/>
          </a:xfrm>
          <a:prstGeom prst="rect">
            <a:avLst/>
          </a:prstGeom>
          <a:ln/>
        </p:spPr>
      </p:pic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5267325" y="3162300"/>
            <a:ext cx="2867025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选定图片，一键生成动态视频</a:t>
            </a:r>
            <a:endParaRPr/>
          </a:p>
        </p:txBody>
      </p:sp>
      <p:pic>
        <p:nvPicPr>
          <p:cNvPr id="8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000625" y="3619500"/>
            <a:ext cx="171450" cy="171450"/>
          </a:xfrm>
          <a:prstGeom prst="rect">
            <a:avLst/>
          </a:prstGeom>
          <a:ln/>
        </p:spPr>
      </p:pic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5267325" y="3590925"/>
            <a:ext cx="2867025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生成短剧人物画像，连续制作短剧</a:t>
            </a:r>
            <a:endParaRPr/>
          </a:p>
        </p:txBody>
      </p:sp>
      <p:pic>
        <p:nvPicPr>
          <p:cNvPr id="8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000625" y="4048125"/>
            <a:ext cx="171450" cy="171450"/>
          </a:xfrm>
          <a:prstGeom prst="rect">
            <a:avLst/>
          </a:prstGeom>
          <a:ln/>
        </p:spPr>
      </p:pic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5267325" y="4019550"/>
            <a:ext cx="2867025" cy="2952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适合商品展示、场景演绎与剧情化带货</a:t>
            </a:r>
            <a:endParaRPr/>
          </a:p>
        </p:txBody>
      </p:sp>
      <p:pic>
        <p:nvPicPr>
          <p:cNvPr id="9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515350" y="3352800"/>
            <a:ext cx="285750" cy="285750"/>
          </a:xfrm>
          <a:prstGeom prst="rect">
            <a:avLst/>
          </a:prstGeom>
          <a:ln/>
        </p:spPr>
      </p:pic>
      <p:sp>
        <p:nvSpPr>
          <p:cNvPr id="91" name=""/>
          <p:cNvSpPr/>
          <p:nvPr/>
        </p:nvSpPr>
        <p:spPr>
          <a:xfrm rot="0" flipH="0" flipV="0">
            <a:off x="8934450" y="1495425"/>
            <a:ext cx="2686050" cy="4000500"/>
          </a:xfrm>
          <a:prstGeom prst="roundRect">
            <a:avLst>
              <a:gd name="adj" fmla="val 5674"/>
            </a:avLst>
          </a:prstGeom>
          <a:gradFill>
            <a:gsLst>
              <a:gs pos="0">
                <a:srgbClr val="22D3EE">
                  <a:alpha val="14000"/>
                </a:srgbClr>
              </a:gs>
              <a:gs pos="100000">
                <a:srgbClr val="8B5CF6">
                  <a:alpha val="14000"/>
                </a:srgbClr>
              </a:gs>
            </a:gsLst>
            <a:lin ang="4200000" scaled="1"/>
          </a:gradFill>
          <a:ln w="12700">
            <a:solidFill>
              <a:srgbClr val="22D3EE">
                <a:alpha val="40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9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9163050" y="1743075"/>
            <a:ext cx="381000" cy="381000"/>
          </a:xfrm>
          <a:prstGeom prst="rect">
            <a:avLst/>
          </a:prstGeom>
          <a:ln/>
        </p:spPr>
      </p:pic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9163050" y="2238375"/>
            <a:ext cx="22288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1F5F9"/>
                </a:solidFill>
                <a:latin typeface="Microsoft YaHei"/>
                <a:ea typeface="Microsoft YaHei"/>
              </a:rPr>
              <a:t>多平台成片</a:t>
            </a:r>
            <a:endParaRPr/>
          </a:p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9163050" y="4314825"/>
            <a:ext cx="222885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直接用于店铺、直播间与短视频平台，比例与规格一次出齐，不需要剪辑软件。</a:t>
            </a:r>
            <a:endParaRPr/>
          </a:p>
        </p:txBody>
      </p:sp>
      <p:sp>
        <p:nvSpPr>
          <p:cNvPr id="95" name=""/>
          <p:cNvSpPr/>
          <p:nvPr/>
        </p:nvSpPr>
        <p:spPr>
          <a:xfrm rot="0" flipH="0" flipV="0">
            <a:off x="571500" y="5876925"/>
            <a:ext cx="38100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723900" y="5876925"/>
            <a:ext cx="70580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4A3B8"/>
                </a:solidFill>
                <a:latin typeface="Microsoft YaHei"/>
                <a:ea typeface="Microsoft YaHei"/>
              </a:rPr>
              <a:t>判断：图片资产先行、动态化随时插队——视频制作从「一次性拍摄」变成可复用的流水线。</a:t>
            </a:r>
            <a:endParaRPr/>
          </a:p>
        </p:txBody>
      </p:sp>
      <p:sp>
        <p:nvSpPr>
          <p:cNvPr id="97" name=""/>
          <p:cNvSpPr/>
          <p:nvPr/>
        </p:nvSpPr>
        <p:spPr>
          <a:xfrm rot="0" flipH="0" flipV="0">
            <a:off x="571500" y="6248400"/>
            <a:ext cx="11049000" cy="419100"/>
          </a:xfrm>
          <a:custGeom>
            <a:pathLst>
              <a:path w="1160" h="44">
                <a:moveTo>
                  <a:pt x="0" y="0"/>
                </a:moveTo>
                <a:lnTo>
                  <a:pt x="1160" y="0"/>
                </a:lnTo>
                <a:lnTo>
                  <a:pt x="1160" y="1"/>
                </a:lnTo>
                <a:lnTo>
                  <a:pt x="0" y="1"/>
                </a:lnTo>
                <a:close/>
              </a:path>
            </a:pathLst>
          </a:custGeom>
          <a:solidFill>
            <a:srgbClr val="94A3B8">
              <a:alpha val="15000"/>
            </a:srgbClr>
          </a:solidFill>
          <a:ln/>
        </p:spPr>
        <p:txBody>
          <a:bodyPr/>
          <a:p/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571500" y="6438900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endParaRPr/>
          </a:p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11163300" y="64293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Space Grotesk"/>
                <a:ea typeface="Space Grotesk"/>
              </a:rPr>
              <a:t>03 / 10</a:t>
            </a:r>
            <a:endParaRPr/>
          </a:p>
        </p:txBody>
      </p:sp>
      <p:sp>
        <p:nvSpPr>
          <p:cNvPr id="100" name=""/>
          <p:cNvSpPr/>
          <p:nvPr/>
        </p:nvSpPr>
        <p:spPr>
          <a:xfrm rot="0" flipH="0" flipV="0">
            <a:off x="9144000" y="4000500"/>
            <a:ext cx="4381500" cy="43815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>
                  <a:alpha val="14000"/>
                </a:srgbClr>
              </a:gs>
              <a:gs pos="70000">
                <a:srgbClr val="0B122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/>
          <a:p/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01" name="" descr="&lt;Slide style={{ width: 1280, height: 720, background: '#0B1220', flexDirection: 'column', padding: '20px 60px 20px 60px' }}&gt;&#10;  &lt;Box style={{ height: 100, justifyContent: 'flex-end', paddingBottom: 14 }}&gt;&#10;    &lt;Text style={{ fontSize: 34, fontWeight: 'bold', color: '#F1F5F9' }}&gt;能力底座：白底图与场景图&lt;/Text&gt;&#10;    &lt;Box style={{ width: 64, height: 3, background: 'linear-gradient(135deg, #22D3EE 0%, #8B5CF6 100%)', borderRadius: 2, marginTop: 10 }} /&gt;&#10;  &lt;/Box&gt;&#10;  &lt;Box style={{ flex: 1, flexDirection: 'row', gap: 36, alignItems: 'center', paddingTop: 16, paddingBottom: 10 }}&gt;&#10;    &lt;Box style={{ width: 640, height: 470, borderRadius: 16, overflow: 'hidden', border: '1px solid rgba(34,211,238,0.25)', boxShadow: '0 8px 32px rgba(0,0,0,0.35)' }}&gt;&#10;      &lt;Image src=&quot;assets/img_photos.png&quot; style={{ width: '100%', height: '100%', objectFit: 'cover' }} /&gt;&#10;    &lt;/Box&gt;&#10;    &lt;Box style={{ flex: 1, height: 470, flexDirection: 'column', gap: 20 }}&gt;&#10;      &lt;Box style={{ padding: '22px 24px', borderRadius: 16, background: 'rgba(255,255,255,0.05)', border: '1px solid rgba(148,163,184,0.18)', flexDirection: 'column', gap: 10, flex: 1 }}&gt;&#10;        &lt;Box style={{ flexDirection: 'row', alignItems: 'center', gap: 12 }}&gt;&#10;          &lt;FAIcon name='image' style={{ fill: '#22D3EE', width: 26, height: 26 }} /&gt;&#10;          &lt;Text style={{ fontSize: 22, fontWeight: 'bold', color: '#F1F5F9' }}&gt;一键去背、换背景&lt;/Text&gt;&#10;        &lt;/Box&gt;&#10;        &lt;Text style={{ fontSize: 17, color: '#CBD5E1', lineHeight: 1.6 }}&gt;&#10;          商品图一键去背、换背景，生成符合平台规范的主图；同一商品可以产出多个场景版本，为视频提供干净、统一的视觉素材。&#10;        &lt;/Text&gt;&#10;      &lt;/Box&gt;&#10;      &lt;Box style={{ padding: '22px 24px', borderRadius: 16, background: 'rgba(255,255,255,0.05)', border: '1px solid rgba(148,163,184,0.18)', flexDirection: 'column', gap: 10, flex: 1 }}&gt;&#10;        &lt;Box style={{ flexDirection: 'row', alignItems: 'center', gap: 12 }}&gt;&#10;          &lt;FAIcon name='magic' style={{ fill: '#8B5CF6', width: 26, height: 26 }} /&gt;&#10;          &lt;Text style={{ fontSize: 22, fontWeight: 'bold', color: '#F1F5F9' }}&gt;细节增强&lt;/Text&gt;&#10;        &lt;/Box&gt;&#10;        &lt;Text style={{ fontSize: 17, color: '#CBD5E1', lineHeight: 1.6 }}&gt;&#10;          自动补光、锐化与瑕疵修复，没有专业修图师也能出片；同一批商品图，既是主图、详情页素材，也是视频的画面来源。&#10;        &lt;/Text&gt;&#10;      &lt;/Box&gt;&#10;      &lt;Box style={{ flexDirection: 'row', alignItems: 'center', gap: 12 }}&gt;&#10;        &lt;Box style={{ width: 4, height: 22, background: 'linear-gradient(135deg, #22D3EE 0%, #8B5CF6 100%)', borderRadius: 2 }} /&gt;&#10;        &lt;Text style={{ fontSize: 18, color: '#94A3B8' }}&gt;判断：视频素材的底线，是一套规范的图片资产。&lt;/Text&gt;&#10;      &lt;/Box&gt;&#10;    &lt;/Box&gt;&#10;  &lt;/Box&gt;&#10;  &lt;Box style={{ height: 44, flexDirection: 'row', justifyContent: 'space-between', alignItems: 'center', borderTop: '1px solid rgba(148,163,184,0.15)', paddingTop: 10 }}&gt;&#10;    &lt;Text style={{ fontSize: 13, color: '#94A3B8' }}&gt;得客图影 · AI批量生图生视频工具&lt;/Text&gt;&#10;    &lt;Text style={{ fontSize: 14, color: '#94A3B8', fontFamily: &quot;'Space Grotesk','Microsoft YaHei',sans-serif&quot; }}&gt;04 / 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571500" y="4953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1F5F9"/>
                </a:solidFill>
                <a:latin typeface="Microsoft YaHei"/>
                <a:ea typeface="Microsoft YaHei"/>
              </a:rPr>
              <a:t>能力底座：白底图与场景图</a:t>
            </a:r>
            <a:endParaRPr/>
          </a:p>
        </p:txBody>
      </p:sp>
      <p:sp>
        <p:nvSpPr>
          <p:cNvPr id="104" name=""/>
          <p:cNvSpPr/>
          <p:nvPr/>
        </p:nvSpPr>
        <p:spPr>
          <a:xfrm rot="0" flipH="0" flipV="0">
            <a:off x="571500" y="981075"/>
            <a:ext cx="609600" cy="28575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05" name=""/>
          <p:cNvSpPr/>
          <p:nvPr/>
        </p:nvSpPr>
        <p:spPr>
          <a:xfrm rot="0" flipH="0" flipV="0">
            <a:off x="571500" y="1485900"/>
            <a:ext cx="6096000" cy="4476750"/>
          </a:xfrm>
          <a:prstGeom prst="roundRect">
            <a:avLst>
              <a:gd name="adj" fmla="val 3404"/>
            </a:avLst>
          </a:prstGeom>
          <a:ln w="12700">
            <a:solidFill>
              <a:srgbClr val="22D3EE">
                <a:alpha val="25000"/>
              </a:srgbClr>
            </a:solidFill>
            <a:prstDash val="solid"/>
          </a:ln>
          <a:effectLst>
            <a:outerShdw blurRad="304800" dist="76200" dir="5400000">
              <a:srgbClr val="000000">
                <a:alpha val="35000"/>
              </a:srgbClr>
            </a:outerShdw>
          </a:effectLst>
        </p:spPr>
        <p:txBody>
          <a:bodyPr/>
          <a:p/>
        </p:txBody>
      </p:sp>
      <p:pic>
        <p:nvPicPr>
          <p:cNvPr id="106" name=""/>
          <p:cNvPicPr>
            <a:picLocks noChangeAspect="1"/>
          </p:cNvPicPr>
          <p:nvPr/>
        </p:nvPicPr>
        <p:blipFill>
          <a:blip r:embed="rId1"/>
          <a:srcRect l="4609" t="0" r="4609" b="0"/>
          <a:stretch>
            <a:fillRect/>
          </a:stretch>
        </p:blipFill>
        <p:spPr>
          <a:xfrm rot="0" flipH="0" flipV="0">
            <a:off x="571500" y="1485900"/>
            <a:ext cx="6096000" cy="4476750"/>
          </a:xfrm>
          <a:custGeom>
            <a:pathLst>
              <a:path w="640" h="470">
                <a:moveTo>
                  <a:pt x="624" y="0"/>
                </a:moveTo>
                <a:cubicBezTo>
                  <a:pt x="633" y="0"/>
                  <a:pt x="640" y="7"/>
                  <a:pt x="640" y="16"/>
                </a:cubicBezTo>
                <a:lnTo>
                  <a:pt x="640" y="454"/>
                </a:lnTo>
                <a:cubicBezTo>
                  <a:pt x="640" y="463"/>
                  <a:pt x="633" y="470"/>
                  <a:pt x="624" y="470"/>
                </a:cubicBezTo>
                <a:lnTo>
                  <a:pt x="16" y="470"/>
                </a:lnTo>
                <a:cubicBezTo>
                  <a:pt x="7" y="470"/>
                  <a:pt x="0" y="463"/>
                  <a:pt x="0" y="454"/>
                </a:cubicBez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624" y="0"/>
                </a:lnTo>
                <a:close/>
              </a:path>
            </a:pathLst>
          </a:custGeom>
          <a:ln/>
        </p:spPr>
      </p:pic>
      <p:sp>
        <p:nvSpPr>
          <p:cNvPr id="107" name=""/>
          <p:cNvSpPr/>
          <p:nvPr/>
        </p:nvSpPr>
        <p:spPr>
          <a:xfrm rot="0" flipH="0" flipV="0">
            <a:off x="7010400" y="1485900"/>
            <a:ext cx="4610100" cy="1943100"/>
          </a:xfrm>
          <a:prstGeom prst="roundRect">
            <a:avLst>
              <a:gd name="adj" fmla="val 7843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10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7239000" y="1704975"/>
            <a:ext cx="247650" cy="247650"/>
          </a:xfrm>
          <a:prstGeom prst="rect">
            <a:avLst/>
          </a:prstGeom>
          <a:ln/>
        </p:spPr>
      </p:pic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7600950" y="1695450"/>
            <a:ext cx="16764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1F5F9"/>
                </a:solidFill>
                <a:latin typeface="Microsoft YaHei"/>
                <a:ea typeface="Microsoft YaHei"/>
              </a:rPr>
              <a:t>一键去背、换背景</a:t>
            </a:r>
            <a:endParaRPr/>
          </a:p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7239000" y="2047875"/>
            <a:ext cx="415290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商品图一键去背、换背景，生成符合平台规范的主图；同一商品可以产出多个场景版本，为视频提供干净、统一的视觉素材。</a:t>
            </a:r>
            <a:endParaRPr/>
          </a:p>
        </p:txBody>
      </p:sp>
      <p:sp>
        <p:nvSpPr>
          <p:cNvPr id="111" name=""/>
          <p:cNvSpPr/>
          <p:nvPr/>
        </p:nvSpPr>
        <p:spPr>
          <a:xfrm rot="0" flipH="0" flipV="0">
            <a:off x="7010400" y="3619500"/>
            <a:ext cx="4610100" cy="1943100"/>
          </a:xfrm>
          <a:prstGeom prst="roundRect">
            <a:avLst>
              <a:gd name="adj" fmla="val 7843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11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7239000" y="3838575"/>
            <a:ext cx="247650" cy="247650"/>
          </a:xfrm>
          <a:prstGeom prst="rect">
            <a:avLst/>
          </a:prstGeom>
          <a:ln/>
        </p:spPr>
      </p:pic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7600950" y="3829050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1F5F9"/>
                </a:solidFill>
                <a:latin typeface="Microsoft YaHei"/>
                <a:ea typeface="Microsoft YaHei"/>
              </a:rPr>
              <a:t>细节增强</a:t>
            </a:r>
            <a:endParaRPr/>
          </a:p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7239000" y="4181475"/>
            <a:ext cx="415290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自动补光、锐化与瑕疵修复，没有专业修图师也能出片；同一批商品图，既是主图、详情页素材，也是视频的画面来源。</a:t>
            </a:r>
            <a:endParaRPr/>
          </a:p>
        </p:txBody>
      </p:sp>
      <p:sp>
        <p:nvSpPr>
          <p:cNvPr id="115" name=""/>
          <p:cNvSpPr/>
          <p:nvPr/>
        </p:nvSpPr>
        <p:spPr>
          <a:xfrm rot="0" flipH="0" flipV="0">
            <a:off x="7010400" y="5753100"/>
            <a:ext cx="38100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7162800" y="5753100"/>
            <a:ext cx="37719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4A3B8"/>
                </a:solidFill>
                <a:latin typeface="Microsoft YaHei"/>
                <a:ea typeface="Microsoft YaHei"/>
              </a:rPr>
              <a:t>判断：视频素材的底线，是一套规范的图片资产。</a:t>
            </a:r>
            <a:endParaRPr/>
          </a:p>
        </p:txBody>
      </p:sp>
      <p:sp>
        <p:nvSpPr>
          <p:cNvPr id="117" name=""/>
          <p:cNvSpPr/>
          <p:nvPr/>
        </p:nvSpPr>
        <p:spPr>
          <a:xfrm rot="0" flipH="0" flipV="0">
            <a:off x="571500" y="6248400"/>
            <a:ext cx="11049000" cy="419100"/>
          </a:xfrm>
          <a:custGeom>
            <a:pathLst>
              <a:path w="1160" h="44">
                <a:moveTo>
                  <a:pt x="0" y="0"/>
                </a:moveTo>
                <a:lnTo>
                  <a:pt x="1160" y="0"/>
                </a:lnTo>
                <a:lnTo>
                  <a:pt x="1160" y="1"/>
                </a:lnTo>
                <a:lnTo>
                  <a:pt x="0" y="1"/>
                </a:lnTo>
                <a:close/>
              </a:path>
            </a:pathLst>
          </a:custGeom>
          <a:solidFill>
            <a:srgbClr val="94A3B8">
              <a:alpha val="15000"/>
            </a:srgbClr>
          </a:solidFill>
          <a:ln/>
        </p:spPr>
        <p:txBody>
          <a:bodyPr/>
          <a:p/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571500" y="6438900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endParaRPr/>
          </a:p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11163300" y="64293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Space Grotesk"/>
                <a:ea typeface="Space Grotesk"/>
              </a:rPr>
              <a:t>04 / 10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20" name="" descr="&lt;Slide style={{ width: 1280, height: 720, background: '#0B1220', flexDirection: 'column', padding: '20px 60px 20px 60px' }}&gt;&#10;  &lt;Box style={{ height: 100, justifyContent: 'flex-end', paddingBottom: 14 }}&gt;&#10;    &lt;Text style={{ fontSize: 34, fontWeight: 'bold', color: '#F1F5F9' }}&gt;动态化：图生视频与短剧&lt;/Text&gt;&#10;    &lt;Box style={{ width: 64, height: 3, background: 'linear-gradient(135deg, #22D3EE 0%, #8B5CF6 100%)', borderRadius: 2, marginTop: 10 }} /&gt;&#10;  &lt;/Box&gt;&#10;  &lt;Box style={{ flex: 1, flexDirection: 'row', gap: 36, alignItems: 'center', paddingTop: 16, paddingBottom: 10 }}&gt;&#10;    &lt;Box style={{ flex: 1, height: 470, flexDirection: 'column', gap: 20 }}&gt;&#10;      &lt;Box style={{ padding: '22px 24px', borderRadius: 16, background: 'rgba(255,255,255,0.05)', border: '1px solid rgba(148,163,184,0.18)', flexDirection: 'column', gap: 10, flex: 1 }}&gt;&#10;        &lt;Box style={{ flexDirection: 'row', alignItems: 'center', gap: 12 }}&gt;&#10;          &lt;FAIcon name='play-circle' style={{ fill: '#22D3EE', width: 26, height: 26 }} /&gt;&#10;          &lt;Text style={{ fontSize: 22, fontWeight: 'bold', color: '#F1F5F9' }}&gt;静态图一键变动态&lt;/Text&gt;&#10;        &lt;/Box&gt;&#10;        &lt;Text style={{ fontSize: 17, color: '#CBD5E1', lineHeight: 1.6 }}&gt;&#10;          选好图，一键生成视频，让商品图「动起来」：适合商品展示、场景演绎类短视频，成片直接用于店铺、直播间和短视频平台。&#10;        &lt;/Text&gt;&#10;      &lt;/Box&gt;&#10;      &lt;Box style={{ padding: '22px 24px', borderRadius: 16, background: 'rgba(255,255,255,0.05)', border: '1px solid rgba(148,163,184,0.18)', flexDirection: 'column', gap: 10, flex: 1 }}&gt;&#10;        &lt;Box style={{ flexDirection: 'row', alignItems: 'center', gap: 12 }}&gt;&#10;          &lt;FAIcon name='user-circle' style={{ fill: '#8B5CF6', width: 26, height: 26 }} /&gt;&#10;          &lt;Text style={{ fontSize: 22, fontWeight: 'bold', color: '#F1F5F9' }}&gt;短剧人物画像与短剧制作&lt;/Text&gt;&#10;        &lt;/Box&gt;&#10;        &lt;Text style={{ fontSize: 17, color: '#CBD5E1', lineHeight: 1.6 }}&gt;&#10;          生成短剧人物画像，用图承接剧情、连续产出短剧内容，适合短剧创作者和需要剧情化带货的商家。&#10;        &lt;/Text&gt;&#10;      &lt;/Box&gt;&#10;      &lt;Box style={{ flexDirection: 'row', alignItems: 'center', gap: 12 }}&gt;&#10;        &lt;Box style={{ width: 4, height: 22, background: 'linear-gradient(135deg, #22D3EE 0%, #8B5CF6 100%)', borderRadius: 2 }} /&gt;&#10;        &lt;Text style={{ fontSize: 18, color: '#94A3B8' }}&gt;判断：同一批图，既能带货，也能做剧。&lt;/Text&gt;&#10;      &lt;/Box&gt;&#10;    &lt;/Box&gt;&#10;    &lt;Box style={{ width: 640, height: 470, borderRadius: 16, overflow: 'hidden', border: '1px solid rgba(139,92,246,0.3)', boxShadow: '0 8px 32px rgba(0,0,0,0.35)' }}&gt;&#10;      &lt;Image src=&quot;assets/img_img2video.png&quot; style={{ width: '100%', height: '100%', objectFit: 'cover' }} /&gt;&#10;    &lt;/Box&gt;&#10;  &lt;/Box&gt;&#10;  &lt;Box style={{ height: 44, flexDirection: 'row', justifyContent: 'space-between', alignItems: 'center', borderTop: '1px solid rgba(148,163,184,0.15)', paddingTop: 10 }}&gt;&#10;    &lt;Text style={{ fontSize: 13, color: '#94A3B8' }}&gt;得客图影 · AI批量生图生视频工具&lt;/Text&gt;&#10;    &lt;Text style={{ fontSize: 14, color: '#94A3B8', fontFamily: &quot;'Space Grotesk','Microsoft YaHei',sans-serif&quot; }}&gt;05 / 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571500" y="4953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1F5F9"/>
                </a:solidFill>
                <a:latin typeface="Microsoft YaHei"/>
                <a:ea typeface="Microsoft YaHei"/>
              </a:rPr>
              <a:t>动态化：图生视频与短剧</a:t>
            </a:r>
            <a:endParaRPr/>
          </a:p>
        </p:txBody>
      </p:sp>
      <p:sp>
        <p:nvSpPr>
          <p:cNvPr id="123" name=""/>
          <p:cNvSpPr/>
          <p:nvPr/>
        </p:nvSpPr>
        <p:spPr>
          <a:xfrm rot="0" flipH="0" flipV="0">
            <a:off x="571500" y="981075"/>
            <a:ext cx="609600" cy="28575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24" name=""/>
          <p:cNvSpPr/>
          <p:nvPr/>
        </p:nvSpPr>
        <p:spPr>
          <a:xfrm rot="0" flipH="0" flipV="0">
            <a:off x="571500" y="1485900"/>
            <a:ext cx="4610100" cy="2095500"/>
          </a:xfrm>
          <a:prstGeom prst="roundRect">
            <a:avLst>
              <a:gd name="adj" fmla="val 7273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12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00100" y="1704975"/>
            <a:ext cx="247650" cy="247650"/>
          </a:xfrm>
          <a:prstGeom prst="rect">
            <a:avLst/>
          </a:prstGeom>
          <a:ln/>
        </p:spPr>
      </p:pic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1162050" y="1695450"/>
            <a:ext cx="16764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1F5F9"/>
                </a:solidFill>
                <a:latin typeface="Microsoft YaHei"/>
                <a:ea typeface="Microsoft YaHei"/>
              </a:rPr>
              <a:t>静态图一键变动态</a:t>
            </a:r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800100" y="2047875"/>
            <a:ext cx="415290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选好图，一键生成视频，让商品图「动起来」：适合商品展示、场景演绎类短视频，成片直接用于店铺、直播间和短视频平台。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571500" y="3771900"/>
            <a:ext cx="4610100" cy="1790700"/>
          </a:xfrm>
          <a:prstGeom prst="roundRect">
            <a:avLst>
              <a:gd name="adj" fmla="val 8511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12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00100" y="3990975"/>
            <a:ext cx="247650" cy="247650"/>
          </a:xfrm>
          <a:prstGeom prst="rect">
            <a:avLst/>
          </a:prstGeom>
          <a:ln/>
        </p:spPr>
      </p:pic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1162050" y="3981450"/>
            <a:ext cx="23050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1F5F9"/>
                </a:solidFill>
                <a:latin typeface="Microsoft YaHei"/>
                <a:ea typeface="Microsoft YaHei"/>
              </a:rPr>
              <a:t>短剧人物画像与短剧制作</a:t>
            </a:r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800100" y="4333875"/>
            <a:ext cx="41529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CBD5E1"/>
                </a:solidFill>
                <a:latin typeface="Microsoft YaHei"/>
                <a:ea typeface="Microsoft YaHei"/>
              </a:rPr>
              <a:t>生成短剧人物画像，用图承接剧情、连续产出短剧内容，适合短剧创作者和需要剧情化带货的商家。</a:t>
            </a:r>
            <a:endParaRPr/>
          </a:p>
        </p:txBody>
      </p:sp>
      <p:sp>
        <p:nvSpPr>
          <p:cNvPr id="132" name=""/>
          <p:cNvSpPr/>
          <p:nvPr/>
        </p:nvSpPr>
        <p:spPr>
          <a:xfrm rot="0" flipH="0" flipV="0">
            <a:off x="571500" y="5753100"/>
            <a:ext cx="38100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723900" y="5753100"/>
            <a:ext cx="30861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4A3B8"/>
                </a:solidFill>
                <a:latin typeface="Microsoft YaHei"/>
                <a:ea typeface="Microsoft YaHei"/>
              </a:rPr>
              <a:t>判断：同一批图，既能带货，也能做剧。</a:t>
            </a:r>
            <a:endParaRPr/>
          </a:p>
        </p:txBody>
      </p:sp>
      <p:sp>
        <p:nvSpPr>
          <p:cNvPr id="134" name=""/>
          <p:cNvSpPr/>
          <p:nvPr/>
        </p:nvSpPr>
        <p:spPr>
          <a:xfrm rot="0" flipH="0" flipV="0">
            <a:off x="5524500" y="1485900"/>
            <a:ext cx="6096000" cy="4476750"/>
          </a:xfrm>
          <a:prstGeom prst="roundRect">
            <a:avLst>
              <a:gd name="adj" fmla="val 3404"/>
            </a:avLst>
          </a:prstGeom>
          <a:ln w="12700">
            <a:solidFill>
              <a:srgbClr val="8B5CF6">
                <a:alpha val="30000"/>
              </a:srgbClr>
            </a:solidFill>
            <a:prstDash val="solid"/>
          </a:ln>
          <a:effectLst>
            <a:outerShdw blurRad="304800" dist="76200" dir="5400000">
              <a:srgbClr val="000000">
                <a:alpha val="35000"/>
              </a:srgbClr>
            </a:outerShdw>
          </a:effectLst>
        </p:spPr>
        <p:txBody>
          <a:bodyPr/>
          <a:p/>
        </p:txBody>
      </p:sp>
      <p:pic>
        <p:nvPicPr>
          <p:cNvPr id="135" name=""/>
          <p:cNvPicPr>
            <a:picLocks noChangeAspect="1"/>
          </p:cNvPicPr>
          <p:nvPr/>
        </p:nvPicPr>
        <p:blipFill>
          <a:blip r:embed="rId3"/>
          <a:srcRect l="4609" t="0" r="4609" b="0"/>
          <a:stretch>
            <a:fillRect/>
          </a:stretch>
        </p:blipFill>
        <p:spPr>
          <a:xfrm rot="0" flipH="0" flipV="0">
            <a:off x="5524500" y="1485900"/>
            <a:ext cx="6096000" cy="4476750"/>
          </a:xfrm>
          <a:custGeom>
            <a:pathLst>
              <a:path w="640" h="470">
                <a:moveTo>
                  <a:pt x="624" y="0"/>
                </a:moveTo>
                <a:cubicBezTo>
                  <a:pt x="633" y="0"/>
                  <a:pt x="640" y="7"/>
                  <a:pt x="640" y="16"/>
                </a:cubicBezTo>
                <a:lnTo>
                  <a:pt x="640" y="454"/>
                </a:lnTo>
                <a:cubicBezTo>
                  <a:pt x="640" y="463"/>
                  <a:pt x="633" y="470"/>
                  <a:pt x="624" y="470"/>
                </a:cubicBezTo>
                <a:lnTo>
                  <a:pt x="16" y="470"/>
                </a:lnTo>
                <a:cubicBezTo>
                  <a:pt x="7" y="470"/>
                  <a:pt x="0" y="463"/>
                  <a:pt x="0" y="454"/>
                </a:cubicBez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624" y="0"/>
                </a:lnTo>
                <a:close/>
              </a:path>
            </a:pathLst>
          </a:custGeom>
          <a:ln/>
        </p:spPr>
      </p:pic>
      <p:sp>
        <p:nvSpPr>
          <p:cNvPr id="136" name=""/>
          <p:cNvSpPr/>
          <p:nvPr/>
        </p:nvSpPr>
        <p:spPr>
          <a:xfrm rot="0" flipH="0" flipV="0">
            <a:off x="571500" y="6248400"/>
            <a:ext cx="11049000" cy="419100"/>
          </a:xfrm>
          <a:custGeom>
            <a:pathLst>
              <a:path w="1160" h="44">
                <a:moveTo>
                  <a:pt x="0" y="0"/>
                </a:moveTo>
                <a:lnTo>
                  <a:pt x="1160" y="0"/>
                </a:lnTo>
                <a:lnTo>
                  <a:pt x="1160" y="1"/>
                </a:lnTo>
                <a:lnTo>
                  <a:pt x="0" y="1"/>
                </a:lnTo>
                <a:close/>
              </a:path>
            </a:pathLst>
          </a:custGeom>
          <a:solidFill>
            <a:srgbClr val="94A3B8">
              <a:alpha val="15000"/>
            </a:srgbClr>
          </a:solidFill>
          <a:ln/>
        </p:spPr>
        <p:txBody>
          <a:bodyPr/>
          <a:p/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571500" y="6438900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endParaRPr/>
          </a:p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11163300" y="64293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Space Grotesk"/>
                <a:ea typeface="Space Grotesk"/>
              </a:rPr>
              <a:t>05 / 10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39" name="" descr="&lt;Slide style={{ width: 1280, height: 720, background: '#0B1220', flexDirection: 'column', padding: '20px 60px 20px 60px' }}&gt;&#10;  &lt;Box style={{ height: 100, justifyContent: 'flex-end', paddingBottom: 14 }}&gt;&#10;    &lt;Text style={{ fontSize: 34, fontWeight: 'bold', color: '#F1F5F9' }}&gt;复用价值：一套素材，多端分发&lt;/Text&gt;&#10;    &lt;Box style={{ width: 64, height: 3, background: 'linear-gradient(135deg, #22D3EE 0%, #8B5CF6 100%)', borderRadius: 2, marginTop: 10 }} /&gt;&#10;  &lt;/Box&gt;&#10;  &lt;Box style={{ flex: 1, alignItems: 'center', justifyContent: 'center', paddingTop: 4 }}&gt;&#10;    &lt;svg width={1120} height={440} viewBox='0 0 1160 455'&gt;&#10;      &lt;g stroke='#22D3EE' strokeWidth='1.5' opacity='0.55'&gt;&#10;        &lt;line x1='470' y1='200' x2='265' y2='105' /&gt;&#10;        &lt;line x1='470' y1='230' x2='265' y2='370' /&gt;&#10;        &lt;line x1='690' y1='200' x2='895' y2='105' /&gt;&#10;        &lt;line x1='690' y1='230' x2='895' y2='370' /&gt;&#10;        &lt;line x1='580' y1='290' x2='580' y2='380' /&gt;&#10;      &lt;/g&gt;&#10;      &lt;rect x='450' y='165' width='260' height='110' rx='16' fill='rgba(255,255,255,0.08)' stroke='url(#gbar)' strokeWidth='2' /&gt;&#10;      &lt;text x='580' y='212' textAnchor='middle' fill='#F1F5F9' fontSize='24' fontWeight='bold' fontFamily='Microsoft YaHei'&gt;一张商品实拍图&lt;/text&gt;&#10;      &lt;text x='580' y='246' textAnchor='middle' fill='#94A3B8' fontSize='14' fontFamily='Microsoft YaHei'&gt;唯一起点 · 后面全部交给 AI&lt;/text&gt;&#10;      {[&#10;        { x: 60, y: 60, t: '白底图', s: '上架主图，符合平台规范' },&#10;        { x: 60, y: 325, t: '场景图', s: '详情页与种草素材' },&#10;        { x: 900, y: 60, t: '多尺寸图', s: '广告位规格一次出齐' },&#10;        { x: 900, y: 325, t: '图生视频', s: '店铺 / 直播间 / 短视频' },&#10;        { x: 470, y: 380, t: '短剧', s: '剧情化带货内容' },&#10;      ].map((n, i) =&gt; (&#10;        &lt;g key={i}&gt;&#10;          &lt;rect x={n.x} y={n.y} width='205' height='72' rx='14' fill='rgba(255,255,255,0.06)' stroke='rgba(34,211,238,0.35)' strokeWidth='1.5' /&gt;&#10;          &lt;text x={n.x + 102} y={n.y + 32} textAnchor='middle' fill='#F1F5F9' fontSize='19' fontWeight='bold' fontFamily='Microsoft YaHei'&gt;{n.t}&lt;/text&gt;&#10;          &lt;text x={n.x + 102} y={n.y + 56} textAnchor='middle' fill='#94A3B8' fontSize='12.5' fontFamily='Microsoft YaHei'&gt;{n.s}&lt;/text&gt;&#10;        &lt;/g&gt;&#10;      ))}&#10;      &lt;defs&gt;&#10;        &lt;linearGradient id='gbar' x1='0%' y1='0%' x2='100%' y2='100%'&gt;&#10;          &lt;stop offset='0%' stopColor='#22D3EE' /&gt;&#10;          &lt;stop offset='100%' stopColor='#8B5CF6' /&gt;&#10;        &lt;/linearGradient&gt;&#10;      &lt;/defs&gt;&#10;    &lt;/svg&gt;&#10;  &lt;/Box&gt;&#10;  &lt;Box style={{ flexDirection: 'row', alignItems: 'center', gap: 12, paddingBottom: 10 }}&gt;&#10;    &lt;Box style={{ width: 4, height: 22, background: 'linear-gradient(135deg, #22D3EE 0%, #8B5CF6 100%)', borderRadius: 2 }} /&gt;&#10;    &lt;Text style={{ fontSize: 18, color: '#94A3B8' }}&gt;判断：上新节奏再快，也只需要保证「第一张实拍图」，后面的规格化工作交给 AI。&lt;/Text&gt;&#10;  &lt;/Box&gt;&#10;  &lt;Box style={{ height: 44, flexDirection: 'row', justifyContent: 'space-between', alignItems: 'center', borderTop: '1px solid rgba(148,163,184,0.15)', paddingTop: 10 }}&gt;&#10;    &lt;Text style={{ fontSize: 13, color: '#94A3B8' }}&gt;得客图影 · AI批量生图生视频工具&lt;/Text&gt;&#10;    &lt;Text style={{ fontSize: 14, color: '#94A3B8', fontFamily: &quot;'Space Grotesk','Microsoft YaHei',sans-serif&quot; }}&gt;06 / 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571500" y="4953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1F5F9"/>
                </a:solidFill>
                <a:latin typeface="Microsoft YaHei"/>
                <a:ea typeface="Microsoft YaHei"/>
              </a:rPr>
              <a:t>复用价值：一套素材，多端分发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571500" y="981075"/>
            <a:ext cx="609600" cy="28575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14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62000" y="1466850"/>
            <a:ext cx="10668000" cy="4191000"/>
          </a:xfrm>
          <a:prstGeom prst="rect">
            <a:avLst/>
          </a:prstGeom>
          <a:ln/>
        </p:spPr>
      </p:pic>
      <p:sp>
        <p:nvSpPr>
          <p:cNvPr id="144" name=""/>
          <p:cNvSpPr/>
          <p:nvPr/>
        </p:nvSpPr>
        <p:spPr>
          <a:xfrm rot="0" flipH="0" flipV="0">
            <a:off x="571500" y="5943600"/>
            <a:ext cx="38100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723900" y="5943600"/>
            <a:ext cx="6400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4A3B8"/>
                </a:solidFill>
                <a:latin typeface="Microsoft YaHei"/>
                <a:ea typeface="Microsoft YaHei"/>
              </a:rPr>
              <a:t>判断：上新节奏再快，也只需要保证「第一张实拍图」，后面的规格化工作交给</a:t>
            </a:r>
            <a:r>
              <a:rPr lang="en-US" sz="1350">
                <a:solidFill>
                  <a:srgbClr val="94A3B8"/>
                </a:solidFill>
                <a:latin typeface="Microsoft YaHei"/>
                <a:ea typeface="Microsoft YaHei"/>
              </a:rPr>
              <a:t xml:space="preserve"> AI</a:t>
            </a:r>
            <a:r>
              <a:rPr lang="zh-CN" sz="1350">
                <a:solidFill>
                  <a:srgbClr val="94A3B8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46" name=""/>
          <p:cNvSpPr/>
          <p:nvPr/>
        </p:nvSpPr>
        <p:spPr>
          <a:xfrm rot="0" flipH="0" flipV="0">
            <a:off x="571500" y="6248400"/>
            <a:ext cx="11049000" cy="419100"/>
          </a:xfrm>
          <a:custGeom>
            <a:pathLst>
              <a:path w="1160" h="44">
                <a:moveTo>
                  <a:pt x="0" y="0"/>
                </a:moveTo>
                <a:lnTo>
                  <a:pt x="1160" y="0"/>
                </a:lnTo>
                <a:lnTo>
                  <a:pt x="1160" y="1"/>
                </a:lnTo>
                <a:lnTo>
                  <a:pt x="0" y="1"/>
                </a:lnTo>
                <a:close/>
              </a:path>
            </a:pathLst>
          </a:custGeom>
          <a:solidFill>
            <a:srgbClr val="94A3B8">
              <a:alpha val="15000"/>
            </a:srgbClr>
          </a:solidFill>
          <a:ln/>
        </p:spPr>
        <p:txBody>
          <a:bodyPr/>
          <a:p/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571500" y="6438900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endParaRPr/>
          </a:p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11163300" y="64293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Space Grotesk"/>
                <a:ea typeface="Space Grotesk"/>
              </a:rPr>
              <a:t>06 / 10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49" name="" descr="&lt;Slide style={{ width: 1280, height: 720, background: '#0B1220', flexDirection: 'column', padding: '20px 60px 20px 60px' }}&gt;&#10;  &lt;Box style={{ position: 'absolute', top: -120, right: -160, width: 520, height: 520, borderRadius: 260, background: 'radial-gradient(circle, rgba(34,211,238,0.16) 0%, rgba(11,18,32,0) 70%)' }} /&gt;&#10;  &lt;Box style={{ height: 100, justifyContent: 'flex-end', paddingBottom: 14 }}&gt;&#10;    &lt;Text style={{ fontSize: 34, fontWeight: 'bold', color: '#F1F5F9' }}&gt;算一笔账：拍摄一次，反复使用&lt;/Text&gt;&#10;    &lt;Box style={{ width: 64, height: 3, background: 'linear-gradient(135deg, #22D3EE 0%, #8B5CF6 100%)', borderRadius: 2, marginTop: 10 }} /&gt;&#10;  &lt;/Box&gt;&#10;  &lt;Box style={{ flex: 1, flexDirection: 'row', alignItems: 'stretch', gap: 60, paddingTop: 8, paddingBottom: 4 }}&gt;&#10;    &lt;Box style={{ width: 560, flexDirection: 'column', gap: 18, justifyContent: 'center' }}&gt;&#10;      &lt;Text style={{ fontSize: 136, fontWeight: 'bold', fontFamily: &quot;'Space Grotesk','Microsoft YaHei',sans-serif&quot;, backgroundImage: 'linear-gradient(135deg, #22D3EE 0%, #8B5CF6 100%)', backgroundClip: 'text', color: 'transparent', lineHeight: 1.05 }}&gt;¥0.2&lt;span style={{ fontSize: 46, fontWeight: 'bold' }}&gt;/条&lt;/span&gt;&lt;/Text&gt;&#10;      &lt;Text style={{ fontSize: 25, color: '#F1F5F9', fontWeight: 'bold' }}&gt;生图低至 0.2 元 / 条 · 按算力计费&lt;/Text&gt;&#10;      &lt;Text style={{ fontSize: 17, color: '#94A3B8', lineHeight: 1.6 }}&gt;视频按实际用量计算，具体以开通时确认的报价为准。&lt;/Text&gt;&#10;      &lt;Box style={{ flexDirection: 'row', gap: 12, marginTop: 8 }}&gt;&#10;        {['按算力计费', '视频按实际用量', '报价以开通确认为准'].map((t, i) =&gt; (&#10;          &lt;Box key={i} style={{ padding: '8px 16px', borderRadius: 999, background: 'rgba(255,255,255,0.05)', border: '1px solid rgba(34,211,238,0.3)' }}&gt;&#10;            &lt;Text style={{ fontSize: 14, color: '#22D3EE' }}&gt;{t}&lt;/Text&gt;&#10;          &lt;/Box&gt;&#10;        ))}&#10;      &lt;/Box&gt;&#10;    &lt;/Box&gt;&#10;    &lt;Box style={{ flex: 1, flexDirection: 'column', gap: 14, justifyContent: 'center' }}&gt;&#10;      &lt;Box style={{ padding: '24px 26px', borderRadius: 16, background: 'rgba(255,255,255,0.05)', border: '1px solid rgba(148,163,184,0.18)', flexDirection: 'column', gap: 10 }}&gt;&#10;        &lt;Text style={{ fontSize: 20, fontWeight: 'bold', color: '#94A3B8' }}&gt;传统流程&lt;/Text&gt;&#10;        &lt;Text style={{ fontSize: 18, color: '#CBD5E1', lineHeight: 1.6 }}&gt;每换一个平台、每一波上新，都要重新拍摄、重新修图、重新剪辑；拍完发现卖点讲偏了，改一版几乎等于从头再来。&lt;/Text&gt;&#10;      &lt;/Box&gt;&#10;      &lt;Box style={{ flexDirection: 'row', alignItems: 'center', gap: 14, paddingLeft: 24, paddingVertical: 2 }}&gt;&#10;        &lt;FAIcon name='arrow-down' style={{ fill: '#22D3EE', width: 26, height: 26 }} /&gt;&#10;        &lt;Text style={{ fontSize: 17, color: '#22D3EE' }}&gt;上传一次，批量产出——重复劳动交给 AI&lt;/Text&gt;&#10;      &lt;/Box&gt;&#10;      &lt;Box style={{ padding: '24px 26px', borderRadius: 16, background: 'linear-gradient(160deg, rgba(34,211,238,0.12) 0%, rgba(139,92,246,0.12) 100%)', border: '1px solid rgba(34,211,238,0.4)', flexDirection: 'column', gap: 10 }}&gt;&#10;        &lt;Text style={{ fontSize: 20, fontWeight: 'bold', color: '#22D3EE' }}&gt;得客图影&lt;/Text&gt;&#10;        &lt;Text style={{ fontSize: 18, color: '#F1F5F9', lineHeight: 1.6 }}&gt;把重复劳动压缩成「上传一次，批量产出」，同样的预算从一条精品变成一组可测试的素材。&lt;/Text&gt;&#10;      &lt;/Box&gt;&#10;    &lt;/Box&gt;&#10;  &lt;/Box&gt;&#10;  &lt;Box style={{ flexDirection: 'row', alignItems: 'center', gap: 12, paddingBottom: 12 }}&gt;&#10;    &lt;Box style={{ width: 4, height: 22, background: 'linear-gradient(135deg, #22D3EE 0%, #8B5CF6 100%)', borderRadius: 2 }} /&gt;&#10;    &lt;Text style={{ fontSize: 18, color: '#94A3B8' }}&gt;判断：真正的省钱点在于复用——同一批商品图，既是主图、详情页素材，也是视频的画面来源。&lt;/Text&gt;&#10;  &lt;/Box&gt;&#10;  &lt;Box style={{ height: 44, flexDirection: 'row', justifyContent: 'space-between', alignItems: 'center', borderTop: '1px solid rgba(148,163,184,0.15)', paddingTop: 10 }}&gt;&#10;    &lt;Text style={{ fontSize: 13, color: '#94A3B8' }}&gt;得客图影 · AI批量生图生视频工具&lt;/Text&gt;&#10;    &lt;Text style={{ fontSize: 14, color: '#94A3B8', fontFamily: &quot;'Space Grotesk','Microsoft YaHei',sans-serif&quot; }}&gt;07 / 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571500" y="4953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1F5F9"/>
                </a:solidFill>
                <a:latin typeface="Microsoft YaHei"/>
                <a:ea typeface="Microsoft YaHei"/>
              </a:rPr>
              <a:t>算一笔账：拍摄一次，反复使用</a:t>
            </a:r>
            <a:endParaRPr/>
          </a:p>
        </p:txBody>
      </p:sp>
      <p:sp>
        <p:nvSpPr>
          <p:cNvPr id="152" name=""/>
          <p:cNvSpPr/>
          <p:nvPr/>
        </p:nvSpPr>
        <p:spPr>
          <a:xfrm rot="0" flipH="0" flipV="0">
            <a:off x="571500" y="981075"/>
            <a:ext cx="609600" cy="28575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571500" y="1981200"/>
            <a:ext cx="5334000" cy="16383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1020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Space Grotesk"/>
                <a:ea typeface="Space Grotesk"/>
              </a:rPr>
              <a:t>¥0.2</a:t>
            </a:r>
            <a:r>
              <a:rPr lang="en-US" sz="345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Space Grotesk"/>
                <a:ea typeface="Space Grotesk"/>
              </a:rPr>
              <a:t>/</a:t>
            </a:r>
            <a:r>
              <a:rPr lang="zh-CN" sz="345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Space Grotesk"/>
                <a:ea typeface="Space Grotesk"/>
              </a:rPr>
              <a:t>条</a:t>
            </a:r>
            <a:endParaRPr/>
          </a:p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571500" y="3790950"/>
            <a:ext cx="5334000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F1F5F9"/>
                </a:solidFill>
                <a:latin typeface="Microsoft YaHei"/>
                <a:ea typeface="Microsoft YaHei"/>
              </a:rPr>
              <a:t>生图低至</a:t>
            </a:r>
            <a:r>
              <a:rPr lang="en-US" sz="1875" b="1">
                <a:solidFill>
                  <a:srgbClr val="F1F5F9"/>
                </a:solidFill>
                <a:latin typeface="Microsoft YaHei"/>
                <a:ea typeface="Microsoft YaHei"/>
              </a:rPr>
              <a:t xml:space="preserve"> 0.2 </a:t>
            </a:r>
            <a:r>
              <a:rPr lang="zh-CN" sz="1875" b="1">
                <a:solidFill>
                  <a:srgbClr val="F1F5F9"/>
                </a:solidFill>
                <a:latin typeface="Microsoft YaHei"/>
                <a:ea typeface="Microsoft YaHei"/>
              </a:rPr>
              <a:t>元</a:t>
            </a:r>
            <a:r>
              <a:rPr lang="en-US" sz="1875" b="1">
                <a:solidFill>
                  <a:srgbClr val="F1F5F9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875" b="1">
                <a:solidFill>
                  <a:srgbClr val="F1F5F9"/>
                </a:solidFill>
                <a:latin typeface="Microsoft YaHei"/>
                <a:ea typeface="Microsoft YaHei"/>
              </a:rPr>
              <a:t>条</a:t>
            </a:r>
            <a:r>
              <a:rPr lang="en-US" sz="1875" b="1">
                <a:solidFill>
                  <a:srgbClr val="F1F5F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875" b="1">
                <a:solidFill>
                  <a:srgbClr val="F1F5F9"/>
                </a:solidFill>
                <a:latin typeface="Microsoft YaHei"/>
                <a:ea typeface="Microsoft YaHei"/>
              </a:rPr>
              <a:t>按算力计费</a:t>
            </a:r>
            <a:endParaRPr/>
          </a:p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571500" y="4248150"/>
            <a:ext cx="53340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94A3B8"/>
                </a:solidFill>
                <a:latin typeface="Microsoft YaHei"/>
                <a:ea typeface="Microsoft YaHei"/>
              </a:rPr>
              <a:t>视频按实际用量计算，具体以开通时确认的报价为准。</a:t>
            </a:r>
            <a:endParaRPr/>
          </a:p>
        </p:txBody>
      </p:sp>
      <p:sp>
        <p:nvSpPr>
          <p:cNvPr id="156" name=""/>
          <p:cNvSpPr/>
          <p:nvPr/>
        </p:nvSpPr>
        <p:spPr>
          <a:xfrm rot="0" flipH="0" flipV="0">
            <a:off x="571500" y="4810125"/>
            <a:ext cx="971550" cy="314325"/>
          </a:xfrm>
          <a:prstGeom prst="roundRect">
            <a:avLst>
              <a:gd name="adj" fmla="val 3027273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723900" y="4886325"/>
            <a:ext cx="666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22D3EE"/>
                </a:solidFill>
                <a:latin typeface="Microsoft YaHei"/>
                <a:ea typeface="Microsoft YaHei"/>
              </a:rPr>
              <a:t>按算力计费</a:t>
            </a:r>
            <a:endParaRPr/>
          </a:p>
        </p:txBody>
      </p:sp>
      <p:sp>
        <p:nvSpPr>
          <p:cNvPr id="158" name=""/>
          <p:cNvSpPr/>
          <p:nvPr/>
        </p:nvSpPr>
        <p:spPr>
          <a:xfrm rot="0" flipH="0" flipV="0">
            <a:off x="1657350" y="4810125"/>
            <a:ext cx="1238250" cy="314325"/>
          </a:xfrm>
          <a:prstGeom prst="roundRect">
            <a:avLst>
              <a:gd name="adj" fmla="val 3027273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1809750" y="4886325"/>
            <a:ext cx="933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22D3EE"/>
                </a:solidFill>
                <a:latin typeface="Microsoft YaHei"/>
                <a:ea typeface="Microsoft YaHei"/>
              </a:rPr>
              <a:t>视频按实际用量</a:t>
            </a:r>
            <a:endParaRPr/>
          </a:p>
        </p:txBody>
      </p:sp>
      <p:sp>
        <p:nvSpPr>
          <p:cNvPr id="160" name=""/>
          <p:cNvSpPr/>
          <p:nvPr/>
        </p:nvSpPr>
        <p:spPr>
          <a:xfrm rot="0" flipH="0" flipV="0">
            <a:off x="3009900" y="4810125"/>
            <a:ext cx="1504950" cy="314325"/>
          </a:xfrm>
          <a:prstGeom prst="roundRect">
            <a:avLst>
              <a:gd name="adj" fmla="val 3027273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3162300" y="4886325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22D3EE"/>
                </a:solidFill>
                <a:latin typeface="Microsoft YaHei"/>
                <a:ea typeface="Microsoft YaHei"/>
              </a:rPr>
              <a:t>报价以开通确认为准</a:t>
            </a:r>
            <a:endParaRPr/>
          </a:p>
        </p:txBody>
      </p:sp>
      <p:sp>
        <p:nvSpPr>
          <p:cNvPr id="162" name=""/>
          <p:cNvSpPr/>
          <p:nvPr/>
        </p:nvSpPr>
        <p:spPr>
          <a:xfrm rot="0" flipH="0" flipV="0">
            <a:off x="6477000" y="1847850"/>
            <a:ext cx="5143500" cy="1447800"/>
          </a:xfrm>
          <a:prstGeom prst="roundRect">
            <a:avLst>
              <a:gd name="adj" fmla="val 1052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6724650" y="2076450"/>
            <a:ext cx="4648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94A3B8"/>
                </a:solidFill>
                <a:latin typeface="Microsoft YaHei"/>
                <a:ea typeface="Microsoft YaHei"/>
              </a:rPr>
              <a:t>传统流程</a:t>
            </a:r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6724650" y="2400300"/>
            <a:ext cx="46482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CBD5E1"/>
                </a:solidFill>
                <a:latin typeface="Microsoft YaHei"/>
                <a:ea typeface="Microsoft YaHei"/>
              </a:rPr>
              <a:t>每换一个平台、每一波上新，都要重新拍摄、重新修图、重新剪辑；拍完发现卖点讲偏了，改一版几乎等于从头再来。</a:t>
            </a:r>
            <a:endParaRPr/>
          </a:p>
        </p:txBody>
      </p:sp>
      <p:pic>
        <p:nvPicPr>
          <p:cNvPr id="16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6705600" y="3429000"/>
            <a:ext cx="247650" cy="247650"/>
          </a:xfrm>
          <a:prstGeom prst="rect">
            <a:avLst/>
          </a:prstGeom>
          <a:ln/>
        </p:spPr>
      </p:pic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7086600" y="3457575"/>
            <a:ext cx="29908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22D3EE"/>
                </a:solidFill>
                <a:latin typeface="Microsoft YaHei"/>
                <a:ea typeface="Microsoft YaHei"/>
              </a:rPr>
              <a:t>上传一次，批量产出——重复劳动交给</a:t>
            </a:r>
            <a:r>
              <a:rPr lang="en-US" sz="1275">
                <a:solidFill>
                  <a:srgbClr val="22D3EE"/>
                </a:solidFill>
                <a:latin typeface="Microsoft YaHei"/>
                <a:ea typeface="Microsoft YaHei"/>
              </a:rPr>
              <a:t xml:space="preserve"> AI</a:t>
            </a:r>
            <a:endParaRPr/>
          </a:p>
        </p:txBody>
      </p:sp>
      <p:sp>
        <p:nvSpPr>
          <p:cNvPr id="167" name=""/>
          <p:cNvSpPr/>
          <p:nvPr/>
        </p:nvSpPr>
        <p:spPr>
          <a:xfrm rot="0" flipH="0" flipV="0">
            <a:off x="6477000" y="3810000"/>
            <a:ext cx="5143500" cy="1447800"/>
          </a:xfrm>
          <a:prstGeom prst="roundRect">
            <a:avLst>
              <a:gd name="adj" fmla="val 10526"/>
            </a:avLst>
          </a:prstGeom>
          <a:gradFill>
            <a:gsLst>
              <a:gs pos="0">
                <a:srgbClr val="22D3EE">
                  <a:alpha val="12000"/>
                </a:srgbClr>
              </a:gs>
              <a:gs pos="100000">
                <a:srgbClr val="8B5CF6">
                  <a:alpha val="12000"/>
                </a:srgbClr>
              </a:gs>
            </a:gsLst>
            <a:lin ang="4200000" scaled="1"/>
          </a:gradFill>
          <a:ln w="12700">
            <a:solidFill>
              <a:srgbClr val="22D3EE">
                <a:alpha val="4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6724650" y="4038600"/>
            <a:ext cx="4648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2D3EE"/>
                </a:solidFill>
                <a:latin typeface="Microsoft YaHei"/>
                <a:ea typeface="Microsoft YaHei"/>
              </a:rPr>
              <a:t>得客图影</a:t>
            </a:r>
            <a:endParaRPr/>
          </a:p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6724650" y="4362450"/>
            <a:ext cx="46482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F1F5F9"/>
                </a:solidFill>
                <a:latin typeface="Microsoft YaHei"/>
                <a:ea typeface="Microsoft YaHei"/>
              </a:rPr>
              <a:t>把重复劳动压缩成「上传一次，批量产出」，同样的预算从一条精品变成一组可测试的素材。</a:t>
            </a:r>
            <a:endParaRPr/>
          </a:p>
        </p:txBody>
      </p:sp>
      <p:sp>
        <p:nvSpPr>
          <p:cNvPr id="170" name=""/>
          <p:cNvSpPr/>
          <p:nvPr/>
        </p:nvSpPr>
        <p:spPr>
          <a:xfrm rot="0" flipH="0" flipV="0">
            <a:off x="571500" y="5924550"/>
            <a:ext cx="38100" cy="209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723900" y="5924550"/>
            <a:ext cx="7400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4A3B8"/>
                </a:solidFill>
                <a:latin typeface="Microsoft YaHei"/>
                <a:ea typeface="Microsoft YaHei"/>
              </a:rPr>
              <a:t>判断：真正的省钱点在于复用——同一批商品图，既是主图、详情页素材，也是视频的画面来源。</a:t>
            </a:r>
            <a:endParaRPr/>
          </a:p>
        </p:txBody>
      </p:sp>
      <p:sp>
        <p:nvSpPr>
          <p:cNvPr id="172" name=""/>
          <p:cNvSpPr/>
          <p:nvPr/>
        </p:nvSpPr>
        <p:spPr>
          <a:xfrm rot="0" flipH="0" flipV="0">
            <a:off x="571500" y="6248400"/>
            <a:ext cx="11049000" cy="419100"/>
          </a:xfrm>
          <a:custGeom>
            <a:pathLst>
              <a:path w="1160" h="44">
                <a:moveTo>
                  <a:pt x="0" y="0"/>
                </a:moveTo>
                <a:lnTo>
                  <a:pt x="1160" y="0"/>
                </a:lnTo>
                <a:lnTo>
                  <a:pt x="1160" y="1"/>
                </a:lnTo>
                <a:lnTo>
                  <a:pt x="0" y="1"/>
                </a:lnTo>
                <a:close/>
              </a:path>
            </a:pathLst>
          </a:custGeom>
          <a:solidFill>
            <a:srgbClr val="94A3B8">
              <a:alpha val="15000"/>
            </a:srgbClr>
          </a:solidFill>
          <a:ln/>
        </p:spPr>
        <p:txBody>
          <a:bodyPr/>
          <a:p/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571500" y="6438900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endParaRPr/>
          </a:p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11163300" y="64293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Space Grotesk"/>
                <a:ea typeface="Space Grotesk"/>
              </a:rPr>
              <a:t>07 / 10</a:t>
            </a:r>
            <a:endParaRPr/>
          </a:p>
        </p:txBody>
      </p:sp>
      <p:sp>
        <p:nvSpPr>
          <p:cNvPr id="175" name=""/>
          <p:cNvSpPr/>
          <p:nvPr/>
        </p:nvSpPr>
        <p:spPr>
          <a:xfrm rot="0" flipH="0" flipV="0">
            <a:off x="8763000" y="-1143000"/>
            <a:ext cx="4953000" cy="4953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>
                  <a:alpha val="16000"/>
                </a:srgbClr>
              </a:gs>
              <a:gs pos="70000">
                <a:srgbClr val="0B122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/>
          <a:p/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76" name="" descr="&lt;Slide style={{ width: 1280, height: 720, background: '#0B1220', flexDirection: 'column', padding: '20px 60px 20px 60px' }}&gt;&#10;  &lt;Box style={{ height: 100, justifyContent: 'flex-end', paddingBottom: 14 }}&gt;&#10;    &lt;Text style={{ fontSize: 34, fontWeight: 'bold', color: '#F1F5F9' }}&gt;谁适合用视频制作工具&lt;/Text&gt;&#10;    &lt;Box style={{ width: 64, height: 3, background: 'linear-gradient(135deg, #22D3EE 0%, #8B5CF6 100%)', borderRadius: 2, marginTop: 10 }} /&gt;&#10;  &lt;/Box&gt;&#10;  &lt;Box style={{ flex: 1, flexDirection: 'row', gap: 44, paddingTop: 24, paddingBottom: 12 }}&gt;&#10;    &lt;Box style={{ width: 300, flexDirection: 'column', gap: 18 }}&gt;&#10;      &lt;Text style={{ fontSize: 20, color: '#CBD5E1', lineHeight: 1.65 }}&gt;&#10;        只要你的增长依赖内容数量，得客图影就能用上——官网四类核心人群，对应的都是同一件事：把重复劳动交给 AI。&#10;      &lt;/Text&gt;&#10;      &lt;Box style={{ flexDirection: 'row', flexWrap: 'wrap', gap: 8 }}&gt;&#10;        {['商品主图', '详情页', '广告位', '短视频', '短剧'].map((t, i) =&gt; (&#10;          &lt;Box key={i} style={{ padding: '6px 14px', borderRadius: 999, background: 'rgba(255,255,255,0.05)', border: '1px solid rgba(34,211,238,0.3)' }}&gt;&#10;            &lt;Text style={{ fontSize: 14, color: '#94A3B8' }}&gt;{t}&lt;/Text&gt;&#10;          &lt;/Box&gt;&#10;        ))}&#10;      &lt;/Box&gt;&#10;      &lt;Box style={{ padding: '18px 20px', borderRadius: 16, background: 'rgba(255,255,255,0.06)', border: '1px solid rgba(34,211,238,0.25)', marginTop: 'auto' }}&gt;&#10;        &lt;Text style={{ fontSize: 18, color: '#22D3EE', lineHeight: 1.55, fontWeight: 'bold' }}&gt;同一个人力，&lt;br /&gt;服务更多客户、铺更多平台。&lt;/Text&gt;&#10;      &lt;/Box&gt;&#10;    &lt;/Box&gt;&#10;    &lt;Box style={{ flex: 1, flexDirection: 'column', gap: 16 }}&gt;&#10;      &lt;Box style={{ flexDirection: 'row', gap: 16, flex: 1 }}&gt;&#10;        {[&#10;          { icon: 'shopping-cart', t: '电商商家', d: '没有摄影棚也能批量产出内容，拍完即可上架。' },&#10;          { icon: 'lightbulb', t: '内容团队', d: '每天产出几十条素材变体，快速测试钩子与脚本。' },&#10;        ].map((c, i) =&gt; (&#10;          &lt;Box key={i} style={{ flex: 1, padding: '22px 24px', borderRadius: 16, background: 'rgba(255,255,255,0.05)', border: '1px solid rgba(148,163,184,0.18)', flexDirection: 'column', gap: 12 }}&gt;&#10;            &lt;FAIcon name={c.icon} style={{ fill: '#22D3EE', width: 34, height: 34 }} /&gt;&#10;            &lt;Text style={{ fontSize: 22, fontWeight: 'bold', color: '#F1F5F9' }}&gt;{c.t}&lt;/Text&gt;&#10;            &lt;Text style={{ fontSize: 16, color: '#94A3B8', lineHeight: 1.55 }}&gt;{c.d}&lt;/Text&gt;&#10;          &lt;/Box&gt;&#10;        ))}&#10;      &lt;/Box&gt;&#10;      &lt;Box style={{ flexDirection: 'row', gap: 16, flex: 1 }}&gt;&#10;        {[&#10;          { icon: 'globe', t: '跨境卖家', d: '适配 TikTok、亚马逊与独立站的文案语言与画面比例。' },&#10;          { icon: 'handshake', t: '代运营团队', d: '用同样的人力服务更多客户，把重复劳动交给 AI。' },&#10;        ].map((c, i) =&gt; (&#10;          &lt;Box key={i} style={{ flex: 1, padding: '22px 24px', borderRadius: 16, background: 'rgba(255,255,255,0.05)', border: '1px solid rgba(148,163,184,0.18)', flexDirection: 'column', gap: 12 }}&gt;&#10;            &lt;FAIcon name={c.icon} style={{ fill: '#8B5CF6', width: 34, height: 34 }} /&gt;&#10;            &lt;Text style={{ fontSize: 22, fontWeight: 'bold', color: '#F1F5F9' }}&gt;{c.t}&lt;/Text&gt;&#10;            &lt;Text style={{ fontSize: 16, color: '#94A3B8', lineHeight: 1.55 }}&gt;{c.d}&lt;/Text&gt;&#10;          &lt;/Box&gt;&#10;        ))}&#10;      &lt;/Box&gt;&#10;    &lt;/Box&gt;&#10;  &lt;/Box&gt;&#10;  &lt;Box style={{ height: 44, flexDirection: 'row', justifyContent: 'space-between', alignItems: 'center', borderTop: '1px solid rgba(148,163,184,0.15)', paddingTop: 10 }}&gt;&#10;    &lt;Text style={{ fontSize: 13, color: '#94A3B8' }}&gt;得客图影 · AI批量生图生视频工具&lt;/Text&gt;&#10;    &lt;Text style={{ fontSize: 14, color: '#94A3B8', fontFamily: &quot;'Space Grotesk','Microsoft YaHei',sans-serif&quot; }}&gt;08 / 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571500" y="4953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1F5F9"/>
                </a:solidFill>
                <a:latin typeface="Microsoft YaHei"/>
                <a:ea typeface="Microsoft YaHei"/>
              </a:rPr>
              <a:t>谁适合用视频制作工具</a:t>
            </a:r>
            <a:endParaRPr/>
          </a:p>
        </p:txBody>
      </p:sp>
      <p:sp>
        <p:nvSpPr>
          <p:cNvPr id="179" name=""/>
          <p:cNvSpPr/>
          <p:nvPr/>
        </p:nvSpPr>
        <p:spPr>
          <a:xfrm rot="0" flipH="0" flipV="0">
            <a:off x="571500" y="981075"/>
            <a:ext cx="609600" cy="28575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571500" y="1371600"/>
            <a:ext cx="2857500" cy="1514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500">
                <a:solidFill>
                  <a:srgbClr val="CBD5E1"/>
                </a:solidFill>
                <a:latin typeface="Microsoft YaHei"/>
                <a:ea typeface="Microsoft YaHei"/>
              </a:rPr>
              <a:t>只要你的增长依赖内容数量，得客图影就能用上——官网四类核心人群，对应的都是同一件事：把重复劳动交给</a:t>
            </a:r>
            <a:r>
              <a:rPr lang="en-US" sz="1500">
                <a:solidFill>
                  <a:srgbClr val="CBD5E1"/>
                </a:solidFill>
                <a:latin typeface="Microsoft YaHei"/>
                <a:ea typeface="Microsoft YaHei"/>
              </a:rPr>
              <a:t xml:space="preserve"> AI</a:t>
            </a:r>
            <a:r>
              <a:rPr lang="zh-CN" sz="1500">
                <a:solidFill>
                  <a:srgbClr val="CBD5E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81" name=""/>
          <p:cNvSpPr/>
          <p:nvPr/>
        </p:nvSpPr>
        <p:spPr>
          <a:xfrm rot="0" flipH="0" flipV="0">
            <a:off x="571500" y="3057525"/>
            <a:ext cx="800100" cy="276225"/>
          </a:xfrm>
          <a:prstGeom prst="roundRect">
            <a:avLst>
              <a:gd name="adj" fmla="val 344482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704850" y="3114675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商品主图</a:t>
            </a:r>
            <a:endParaRPr/>
          </a:p>
        </p:txBody>
      </p:sp>
      <p:sp>
        <p:nvSpPr>
          <p:cNvPr id="183" name=""/>
          <p:cNvSpPr/>
          <p:nvPr/>
        </p:nvSpPr>
        <p:spPr>
          <a:xfrm rot="0" flipH="0" flipV="0">
            <a:off x="1447800" y="3057525"/>
            <a:ext cx="666750" cy="276225"/>
          </a:xfrm>
          <a:prstGeom prst="roundRect">
            <a:avLst>
              <a:gd name="adj" fmla="val 344482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1581150" y="3114675"/>
            <a:ext cx="4000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详情页</a:t>
            </a:r>
            <a:endParaRPr/>
          </a:p>
        </p:txBody>
      </p:sp>
      <p:sp>
        <p:nvSpPr>
          <p:cNvPr id="185" name=""/>
          <p:cNvSpPr/>
          <p:nvPr/>
        </p:nvSpPr>
        <p:spPr>
          <a:xfrm rot="0" flipH="0" flipV="0">
            <a:off x="2190750" y="3057525"/>
            <a:ext cx="666750" cy="276225"/>
          </a:xfrm>
          <a:prstGeom prst="roundRect">
            <a:avLst>
              <a:gd name="adj" fmla="val 344482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2324100" y="3114675"/>
            <a:ext cx="4000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广告位</a:t>
            </a:r>
            <a:endParaRPr/>
          </a:p>
        </p:txBody>
      </p:sp>
      <p:sp>
        <p:nvSpPr>
          <p:cNvPr id="187" name=""/>
          <p:cNvSpPr/>
          <p:nvPr/>
        </p:nvSpPr>
        <p:spPr>
          <a:xfrm rot="0" flipH="0" flipV="0">
            <a:off x="571500" y="3409950"/>
            <a:ext cx="666750" cy="276225"/>
          </a:xfrm>
          <a:prstGeom prst="roundRect">
            <a:avLst>
              <a:gd name="adj" fmla="val 344482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704850" y="3467100"/>
            <a:ext cx="4000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短视频</a:t>
            </a:r>
            <a:endParaRPr/>
          </a:p>
        </p:txBody>
      </p:sp>
      <p:sp>
        <p:nvSpPr>
          <p:cNvPr id="189" name=""/>
          <p:cNvSpPr/>
          <p:nvPr/>
        </p:nvSpPr>
        <p:spPr>
          <a:xfrm rot="0" flipH="0" flipV="0">
            <a:off x="1314450" y="3409950"/>
            <a:ext cx="533400" cy="276225"/>
          </a:xfrm>
          <a:prstGeom prst="roundRect">
            <a:avLst>
              <a:gd name="adj" fmla="val 344482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22D3EE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1447800" y="346710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短剧</a:t>
            </a:r>
            <a:endParaRPr/>
          </a:p>
        </p:txBody>
      </p:sp>
      <p:sp>
        <p:nvSpPr>
          <p:cNvPr id="191" name=""/>
          <p:cNvSpPr/>
          <p:nvPr/>
        </p:nvSpPr>
        <p:spPr>
          <a:xfrm rot="0" flipH="0" flipV="0">
            <a:off x="571500" y="5153025"/>
            <a:ext cx="2857500" cy="981075"/>
          </a:xfrm>
          <a:prstGeom prst="roundRect">
            <a:avLst>
              <a:gd name="adj" fmla="val 15534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22D3EE">
                <a:alpha val="2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762000" y="5324475"/>
            <a:ext cx="2476500" cy="638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 b="1">
                <a:solidFill>
                  <a:srgbClr val="22D3EE"/>
                </a:solidFill>
                <a:latin typeface="Microsoft YaHei"/>
                <a:ea typeface="Microsoft YaHei"/>
              </a:rPr>
              <a:t>同一个人力，</a:t>
            </a:r>
            <a:endParaRPr/>
          </a:p>
          <a:p>
            <a:pPr>
              <a:lnSpc>
                <a:spcPct val="155000"/>
              </a:lnSpc>
            </a:pPr>
            <a:r>
              <a:rPr lang="zh-CN" sz="1350" b="1">
                <a:solidFill>
                  <a:srgbClr val="22D3EE"/>
                </a:solidFill>
                <a:latin typeface="Microsoft YaHei"/>
                <a:ea typeface="Microsoft YaHei"/>
              </a:rPr>
              <a:t>服务更多客户、铺更多平台。</a:t>
            </a:r>
            <a:endParaRPr/>
          </a:p>
        </p:txBody>
      </p:sp>
      <p:sp>
        <p:nvSpPr>
          <p:cNvPr id="193" name=""/>
          <p:cNvSpPr/>
          <p:nvPr/>
        </p:nvSpPr>
        <p:spPr>
          <a:xfrm rot="0" flipH="0" flipV="0">
            <a:off x="3848100" y="1371600"/>
            <a:ext cx="3810000" cy="2162175"/>
          </a:xfrm>
          <a:prstGeom prst="roundRect">
            <a:avLst>
              <a:gd name="adj" fmla="val 704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19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076700" y="1581150"/>
            <a:ext cx="323850" cy="323850"/>
          </a:xfrm>
          <a:prstGeom prst="rect">
            <a:avLst/>
          </a:prstGeom>
          <a:ln/>
        </p:spPr>
      </p:pic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4076700" y="2019300"/>
            <a:ext cx="33528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1F5F9"/>
                </a:solidFill>
                <a:latin typeface="Microsoft YaHei"/>
                <a:ea typeface="Microsoft YaHei"/>
              </a:rPr>
              <a:t>电商商家</a:t>
            </a:r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4076700" y="2390775"/>
            <a:ext cx="3352800" cy="2857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没有摄影棚也能批量产出内容，拍完即可上架。</a:t>
            </a:r>
            <a:endParaRPr/>
          </a:p>
        </p:txBody>
      </p:sp>
      <p:sp>
        <p:nvSpPr>
          <p:cNvPr id="197" name=""/>
          <p:cNvSpPr/>
          <p:nvPr/>
        </p:nvSpPr>
        <p:spPr>
          <a:xfrm rot="0" flipH="0" flipV="0">
            <a:off x="7810500" y="1371600"/>
            <a:ext cx="3810000" cy="2162175"/>
          </a:xfrm>
          <a:prstGeom prst="roundRect">
            <a:avLst>
              <a:gd name="adj" fmla="val 704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19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039100" y="1581150"/>
            <a:ext cx="323850" cy="323850"/>
          </a:xfrm>
          <a:prstGeom prst="rect">
            <a:avLst/>
          </a:prstGeom>
          <a:ln/>
        </p:spPr>
      </p:pic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8039100" y="2019300"/>
            <a:ext cx="33528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1F5F9"/>
                </a:solidFill>
                <a:latin typeface="Microsoft YaHei"/>
                <a:ea typeface="Microsoft YaHei"/>
              </a:rPr>
              <a:t>内容团队</a:t>
            </a:r>
            <a:endParaRPr/>
          </a:p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8039100" y="2390775"/>
            <a:ext cx="3352800" cy="2857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每天产出几十条素材变体，快速测试钩子与脚本。</a:t>
            </a:r>
            <a:endParaRPr/>
          </a:p>
        </p:txBody>
      </p:sp>
      <p:sp>
        <p:nvSpPr>
          <p:cNvPr id="201" name=""/>
          <p:cNvSpPr/>
          <p:nvPr/>
        </p:nvSpPr>
        <p:spPr>
          <a:xfrm rot="0" flipH="0" flipV="0">
            <a:off x="3848100" y="3686175"/>
            <a:ext cx="3810000" cy="2447925"/>
          </a:xfrm>
          <a:prstGeom prst="roundRect">
            <a:avLst>
              <a:gd name="adj" fmla="val 622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20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4076700" y="3895725"/>
            <a:ext cx="323850" cy="323850"/>
          </a:xfrm>
          <a:prstGeom prst="rect">
            <a:avLst/>
          </a:prstGeom>
          <a:ln/>
        </p:spPr>
      </p:pic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4076700" y="4333875"/>
            <a:ext cx="33528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1F5F9"/>
                </a:solidFill>
                <a:latin typeface="Microsoft YaHei"/>
                <a:ea typeface="Microsoft YaHei"/>
              </a:rPr>
              <a:t>跨境卖家</a:t>
            </a:r>
            <a:endParaRPr/>
          </a:p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4076700" y="4705350"/>
            <a:ext cx="33528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适配</a:t>
            </a:r>
            <a:r>
              <a:rPr lang="en-US" sz="1200">
                <a:solidFill>
                  <a:srgbClr val="94A3B8"/>
                </a:solidFill>
                <a:latin typeface="Microsoft YaHei"/>
                <a:ea typeface="Microsoft YaHei"/>
              </a:rPr>
              <a:t xml:space="preserve"> TikTok</a:t>
            </a: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、亚马逊与独立站的文案语言与画面比例。</a:t>
            </a:r>
            <a:endParaRPr/>
          </a:p>
        </p:txBody>
      </p:sp>
      <p:sp>
        <p:nvSpPr>
          <p:cNvPr id="205" name=""/>
          <p:cNvSpPr/>
          <p:nvPr/>
        </p:nvSpPr>
        <p:spPr>
          <a:xfrm rot="0" flipH="0" flipV="0">
            <a:off x="7810500" y="3686175"/>
            <a:ext cx="3810000" cy="2447925"/>
          </a:xfrm>
          <a:prstGeom prst="roundRect">
            <a:avLst>
              <a:gd name="adj" fmla="val 622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20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039100" y="3895725"/>
            <a:ext cx="323850" cy="323850"/>
          </a:xfrm>
          <a:prstGeom prst="rect">
            <a:avLst/>
          </a:prstGeom>
          <a:ln/>
        </p:spPr>
      </p:pic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8039100" y="4333875"/>
            <a:ext cx="33528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1F5F9"/>
                </a:solidFill>
                <a:latin typeface="Microsoft YaHei"/>
                <a:ea typeface="Microsoft YaHei"/>
              </a:rPr>
              <a:t>代运营团队</a:t>
            </a:r>
            <a:endParaRPr/>
          </a:p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8039100" y="4705350"/>
            <a:ext cx="33528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用同样的人力服务更多客户，把重复劳动交给</a:t>
            </a:r>
            <a:r>
              <a:rPr lang="en-US" sz="1200">
                <a:solidFill>
                  <a:srgbClr val="94A3B8"/>
                </a:solidFill>
                <a:latin typeface="Microsoft YaHei"/>
                <a:ea typeface="Microsoft YaHei"/>
              </a:rPr>
              <a:t xml:space="preserve"> AI</a:t>
            </a:r>
            <a:r>
              <a:rPr lang="zh-CN" sz="1200">
                <a:solidFill>
                  <a:srgbClr val="94A3B8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209" name=""/>
          <p:cNvSpPr/>
          <p:nvPr/>
        </p:nvSpPr>
        <p:spPr>
          <a:xfrm rot="0" flipH="0" flipV="0">
            <a:off x="571500" y="6248400"/>
            <a:ext cx="11049000" cy="419100"/>
          </a:xfrm>
          <a:custGeom>
            <a:pathLst>
              <a:path w="1160" h="44">
                <a:moveTo>
                  <a:pt x="0" y="0"/>
                </a:moveTo>
                <a:lnTo>
                  <a:pt x="1160" y="0"/>
                </a:lnTo>
                <a:lnTo>
                  <a:pt x="1160" y="1"/>
                </a:lnTo>
                <a:lnTo>
                  <a:pt x="0" y="1"/>
                </a:lnTo>
                <a:close/>
              </a:path>
            </a:pathLst>
          </a:custGeom>
          <a:solidFill>
            <a:srgbClr val="94A3B8">
              <a:alpha val="15000"/>
            </a:srgbClr>
          </a:solidFill>
          <a:ln/>
        </p:spPr>
        <p:txBody>
          <a:bodyPr/>
          <a:p/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571500" y="6438900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endParaRPr/>
          </a:p>
        </p:txBody>
      </p:sp>
      <p:sp>
        <p:nvSpPr>
          <p:cNvPr id="211" name="" descr="{&quot;isTemplate&quot;:true,&quot;type&quot;:&quot;text&quot;}"/>
          <p:cNvSpPr txBox="1"/>
          <p:nvPr/>
        </p:nvSpPr>
        <p:spPr>
          <a:xfrm rot="0" flipH="0" flipV="0">
            <a:off x="11163300" y="64293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Space Grotesk"/>
                <a:ea typeface="Space Grotesk"/>
              </a:rPr>
              <a:t>08 / 10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212" name="" descr="&lt;Slide style={{ width: 1280, height: 720, background: '#0B1220', flexDirection: 'column', padding: '20px 60px 20px 60px' }}&gt;&#10;  &lt;Box style={{ height: 100, justifyContent: 'flex-end', paddingBottom: 14 }}&gt;&#10;    &lt;Text style={{ fontSize: 34, fontWeight: 'bold', color: '#F1F5F9' }}&gt;案例与常见顾虑&lt;/Text&gt;&#10;    &lt;Box style={{ width: 64, height: 3, background: 'linear-gradient(135deg, #22D3EE 0%, #8B5CF6 100%)', borderRadius: 2, marginTop: 10 }} /&gt;&#10;  &lt;/Box&gt;&#10;  &lt;Box style={{ flex: 1, flexDirection: 'row', gap: 40, paddingTop: 22, paddingBottom: 10 }}&gt;&#10;    &lt;Box style={{ flex: 1.5, flexDirection: 'column', gap: 14 }}&gt;&#10;      &lt;Text style={{ fontSize: 20, fontWeight: 'bold', color: '#F1F5F9' }}&gt;同一条内容生产线，多行业验证&lt;/Text&gt;&#10;      {[&#10;        { icon: 'leaf', t: '养生茶饮', d: '「古方传承 × 现代破壁工艺」双主线，单条约 76 秒竖屏视频' },&#10;        { icon: 'fire', t: '地暖暖通', d: '场景化种草视频矩阵，抖音、小红书、视频号同步铺量' },&#10;        { icon: 'car', t: '车载香薰', d: '从卖点提炼到脚本一次成型，打造「副驾氛围感」记忆点' },&#10;        { icon: 'spa', t: '美业门店', d: '34 秒情绪种草口播，把信任感讲透' },&#10;      ].map((c, i) =&gt; (&#10;        &lt;Box key={i} style={{ flexDirection: 'row', gap: 16, alignItems: 'center', padding: '14px 18px', borderRadius: 14, background: 'rgba(255,255,255,0.05)', border: '1px solid rgba(148,163,184,0.18)', flex: 1 }}&gt;&#10;          &lt;Box style={{ width: 44, height: 44, borderRadius: 12, background: 'rgba(34,211,238,0.12)', justifyContent: 'center', alignItems: 'center' }}&gt;&#10;            &lt;FAIcon name={c.icon} style={{ fill: '#22D3EE', width: 22, height: 22 }} /&gt;&#10;          &lt;/Box&gt;&#10;          &lt;Box style={{ flex: 1, flexDirection: 'column', gap: 3 }}&gt;&#10;            &lt;Text style={{ fontSize: 18, fontWeight: 'bold', color: '#F1F5F9' }}&gt;{c.t}&lt;/Text&gt;&#10;            &lt;Text style={{ fontSize: 14.5, color: '#94A3B8', lineHeight: 1.45 }}&gt;{c.d}&lt;/Text&gt;&#10;          &lt;/Box&gt;&#10;        &lt;/Box&gt;&#10;      ))}&#10;      &lt;Text style={{ fontSize: 14, color: '#64748B' }}&gt;完整拆解可进官网案例库查看（dekeai.com/cases）。&lt;/Text&gt;&#10;    &lt;/Box&gt;&#10;    &lt;Box style={{ flex: 1, flexDirection: 'column', gap: 12 }}&gt;&#10;      {[&#10;        { q: '需要摄影棚吗？', a: '不需要。一张商品实拍图就是起点，其余规格全部由 AI 批量生成。' },&#10;        { q: '能替代实拍吗？', a: '替代的是拍摄后的修图、改尺寸与素材变体；第一张实拍图仍建议自己拍。' },&#10;        { q: '生成内容能商用吗？', a: '对上传素材拥有合法权利的前提下可用于商业用途，投放前请自行复核。' },&#10;        { q: '怎么开通？', a: '通过联系页提交需求，按顺序安排开通，并协助跑通第一批图和视频。' },&#10;      ].map((f, i) =&gt; (&#10;        &lt;Box key={i} style={{ padding: '14px 18px', borderRadius: 14, background: 'rgba(255,255,255,0.05)', border: '1px solid rgba(148,163,184,0.18)', flexDirection: 'column', gap: 6, flex: 1, justifyContent: 'center' }}&gt;&#10;          &lt;Box style={{ flexDirection: 'row', alignItems: 'center', gap: 10 }}&gt;&#10;            &lt;FAIcon name='question-circle' style={{ fill: '#8B5CF6', width: 20, height: 20 }} /&gt;&#10;            &lt;Text style={{ fontSize: 17.5, fontWeight: 'bold', color: '#F1F5F9' }}&gt;{f.q}&lt;/Text&gt;&#10;          &lt;/Box&gt;&#10;          &lt;Text style={{ fontSize: 14.5, color: '#94A3B8', lineHeight: 1.5 }}&gt;{f.a}&lt;/Text&gt;&#10;        &lt;/Box&gt;&#10;      ))}&#10;    &lt;/Box&gt;&#10;  &lt;/Box&gt;&#10;  &lt;Box style={{ height: 44, flexDirection: 'row', justifyContent: 'space-between', alignItems: 'center', borderTop: '1px solid rgba(148,163,184,0.15)', paddingTop: 10 }}&gt;&#10;    &lt;Text style={{ fontSize: 13, color: '#94A3B8' }}&gt;得客图影 · AI批量生图生视频工具&lt;/Text&gt;&#10;    &lt;Text style={{ fontSize: 14, color: '#94A3B8', fontFamily: &quot;'Space Grotesk','Microsoft YaHei',sans-serif&quot; }}&gt;09 / 10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sp>
        <p:nvSpPr>
          <p:cNvPr id="214" name="" descr="{&quot;isTemplate&quot;:true,&quot;type&quot;:&quot;text&quot;}"/>
          <p:cNvSpPr txBox="1"/>
          <p:nvPr/>
        </p:nvSpPr>
        <p:spPr>
          <a:xfrm rot="0" flipH="0" flipV="0">
            <a:off x="571500" y="4953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F1F5F9"/>
                </a:solidFill>
                <a:latin typeface="Microsoft YaHei"/>
                <a:ea typeface="Microsoft YaHei"/>
              </a:rPr>
              <a:t>案例与常见顾虑</a:t>
            </a:r>
            <a:endParaRPr/>
          </a:p>
        </p:txBody>
      </p:sp>
      <p:sp>
        <p:nvSpPr>
          <p:cNvPr id="215" name=""/>
          <p:cNvSpPr/>
          <p:nvPr/>
        </p:nvSpPr>
        <p:spPr>
          <a:xfrm rot="0" flipH="0" flipV="0">
            <a:off x="571500" y="981075"/>
            <a:ext cx="609600" cy="28575"/>
          </a:xfrm>
          <a:prstGeom prst="roundRect">
            <a:avLst>
              <a:gd name="adj" fmla="val 66667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571500" y="1352550"/>
            <a:ext cx="64008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1F5F9"/>
                </a:solidFill>
                <a:latin typeface="Microsoft YaHei"/>
                <a:ea typeface="Microsoft YaHei"/>
              </a:rPr>
              <a:t>同一条内容生产线，多行业验证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571500" y="1714500"/>
            <a:ext cx="6400800" cy="933450"/>
          </a:xfrm>
          <a:prstGeom prst="roundRect">
            <a:avLst>
              <a:gd name="adj" fmla="val 1428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8" name=""/>
          <p:cNvSpPr/>
          <p:nvPr/>
        </p:nvSpPr>
        <p:spPr>
          <a:xfrm rot="0" flipH="0" flipV="0">
            <a:off x="742950" y="1971675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22D3EE">
              <a:alpha val="12000"/>
            </a:srgbClr>
          </a:solidFill>
          <a:ln/>
        </p:spPr>
        <p:txBody>
          <a:bodyPr/>
          <a:p/>
        </p:txBody>
      </p:sp>
      <p:pic>
        <p:nvPicPr>
          <p:cNvPr id="21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47725" y="2076450"/>
            <a:ext cx="209550" cy="209550"/>
          </a:xfrm>
          <a:prstGeom prst="rect">
            <a:avLst/>
          </a:prstGeom>
          <a:ln/>
        </p:spPr>
      </p:pic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1314450" y="1943100"/>
            <a:ext cx="5486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1F5F9"/>
                </a:solidFill>
                <a:latin typeface="Microsoft YaHei"/>
                <a:ea typeface="Microsoft YaHei"/>
              </a:rPr>
              <a:t>养生茶饮</a:t>
            </a:r>
            <a:endParaRPr/>
          </a:p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1314450" y="2181225"/>
            <a:ext cx="5486400" cy="2476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「古方传承</a:t>
            </a:r>
            <a:r>
              <a:rPr lang="en-US" sz="1088">
                <a:solidFill>
                  <a:srgbClr val="94A3B8"/>
                </a:solidFill>
                <a:latin typeface="Microsoft YaHei"/>
                <a:ea typeface="Microsoft YaHei"/>
              </a:rPr>
              <a:t xml:space="preserve"> × </a:t>
            </a: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现代破壁工艺」双主线，单条约</a:t>
            </a:r>
            <a:r>
              <a:rPr lang="en-US" sz="1088">
                <a:solidFill>
                  <a:srgbClr val="94A3B8"/>
                </a:solidFill>
                <a:latin typeface="Microsoft YaHei"/>
                <a:ea typeface="Microsoft YaHei"/>
              </a:rPr>
              <a:t xml:space="preserve"> 76 </a:t>
            </a: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秒竖屏视频</a:t>
            </a:r>
            <a:endParaRPr/>
          </a:p>
        </p:txBody>
      </p:sp>
      <p:sp>
        <p:nvSpPr>
          <p:cNvPr id="222" name=""/>
          <p:cNvSpPr/>
          <p:nvPr/>
        </p:nvSpPr>
        <p:spPr>
          <a:xfrm rot="0" flipH="0" flipV="0">
            <a:off x="571500" y="2781300"/>
            <a:ext cx="6400800" cy="942975"/>
          </a:xfrm>
          <a:prstGeom prst="roundRect">
            <a:avLst>
              <a:gd name="adj" fmla="val 14141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3" name=""/>
          <p:cNvSpPr/>
          <p:nvPr/>
        </p:nvSpPr>
        <p:spPr>
          <a:xfrm rot="0" flipH="0" flipV="0">
            <a:off x="742950" y="30480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22D3EE">
              <a:alpha val="12000"/>
            </a:srgbClr>
          </a:solidFill>
          <a:ln/>
        </p:spPr>
        <p:txBody>
          <a:bodyPr/>
          <a:p/>
        </p:txBody>
      </p:sp>
      <p:pic>
        <p:nvPicPr>
          <p:cNvPr id="22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47725" y="3152775"/>
            <a:ext cx="209550" cy="209550"/>
          </a:xfrm>
          <a:prstGeom prst="rect">
            <a:avLst/>
          </a:prstGeom>
          <a:ln/>
        </p:spPr>
      </p:pic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1314450" y="3009900"/>
            <a:ext cx="5486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1F5F9"/>
                </a:solidFill>
                <a:latin typeface="Microsoft YaHei"/>
                <a:ea typeface="Microsoft YaHei"/>
              </a:rPr>
              <a:t>地暖暖通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1314450" y="3248025"/>
            <a:ext cx="5486400" cy="2476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场景化种草视频矩阵，抖音、小红书、视频号同步铺量</a:t>
            </a:r>
            <a:endParaRPr/>
          </a:p>
        </p:txBody>
      </p:sp>
      <p:sp>
        <p:nvSpPr>
          <p:cNvPr id="227" name=""/>
          <p:cNvSpPr/>
          <p:nvPr/>
        </p:nvSpPr>
        <p:spPr>
          <a:xfrm rot="0" flipH="0" flipV="0">
            <a:off x="571500" y="3857625"/>
            <a:ext cx="6400800" cy="933450"/>
          </a:xfrm>
          <a:prstGeom prst="roundRect">
            <a:avLst>
              <a:gd name="adj" fmla="val 1428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8" name=""/>
          <p:cNvSpPr/>
          <p:nvPr/>
        </p:nvSpPr>
        <p:spPr>
          <a:xfrm rot="0" flipH="0" flipV="0">
            <a:off x="742950" y="41148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22D3EE">
              <a:alpha val="12000"/>
            </a:srgbClr>
          </a:solidFill>
          <a:ln/>
        </p:spPr>
        <p:txBody>
          <a:bodyPr/>
          <a:p/>
        </p:txBody>
      </p:sp>
      <p:pic>
        <p:nvPicPr>
          <p:cNvPr id="22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47725" y="4219575"/>
            <a:ext cx="209550" cy="209550"/>
          </a:xfrm>
          <a:prstGeom prst="rect">
            <a:avLst/>
          </a:prstGeom>
          <a:ln/>
        </p:spPr>
      </p:pic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1314450" y="4086225"/>
            <a:ext cx="5486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1F5F9"/>
                </a:solidFill>
                <a:latin typeface="Microsoft YaHei"/>
                <a:ea typeface="Microsoft YaHei"/>
              </a:rPr>
              <a:t>车载香薰</a:t>
            </a:r>
            <a:endParaRPr/>
          </a:p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1314450" y="4324350"/>
            <a:ext cx="5486400" cy="2476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从卖点提炼到脚本一次成型，打造「副驾氛围感」记忆点</a:t>
            </a:r>
            <a:endParaRPr/>
          </a:p>
        </p:txBody>
      </p:sp>
      <p:sp>
        <p:nvSpPr>
          <p:cNvPr id="232" name=""/>
          <p:cNvSpPr/>
          <p:nvPr/>
        </p:nvSpPr>
        <p:spPr>
          <a:xfrm rot="0" flipH="0" flipV="0">
            <a:off x="571500" y="4924425"/>
            <a:ext cx="6400800" cy="933450"/>
          </a:xfrm>
          <a:prstGeom prst="roundRect">
            <a:avLst>
              <a:gd name="adj" fmla="val 1428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3" name=""/>
          <p:cNvSpPr/>
          <p:nvPr/>
        </p:nvSpPr>
        <p:spPr>
          <a:xfrm rot="0" flipH="0" flipV="0">
            <a:off x="742950" y="51816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22D3EE">
              <a:alpha val="12000"/>
            </a:srgbClr>
          </a:solidFill>
          <a:ln/>
        </p:spPr>
        <p:txBody>
          <a:bodyPr/>
          <a:p/>
        </p:txBody>
      </p:sp>
      <p:pic>
        <p:nvPicPr>
          <p:cNvPr id="23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47725" y="5286375"/>
            <a:ext cx="209550" cy="209550"/>
          </a:xfrm>
          <a:prstGeom prst="rect">
            <a:avLst/>
          </a:prstGeom>
          <a:ln/>
        </p:spPr>
      </p:pic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1314450" y="5153025"/>
            <a:ext cx="5486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1F5F9"/>
                </a:solidFill>
                <a:latin typeface="Microsoft YaHei"/>
                <a:ea typeface="Microsoft YaHei"/>
              </a:rPr>
              <a:t>美业门店</a:t>
            </a:r>
            <a:endParaRPr/>
          </a:p>
        </p:txBody>
      </p:sp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1314450" y="5391150"/>
            <a:ext cx="5486400" cy="2476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088">
                <a:solidFill>
                  <a:srgbClr val="94A3B8"/>
                </a:solidFill>
                <a:latin typeface="Microsoft YaHei"/>
                <a:ea typeface="Microsoft YaHei"/>
              </a:rPr>
              <a:t xml:space="preserve">34 </a:t>
            </a: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秒情绪种草口播，把信任感讲透</a:t>
            </a:r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571500" y="5991225"/>
            <a:ext cx="6400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完整拆解可进官网案例库查看（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dekeai.com/cases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）。</a:t>
            </a:r>
            <a:endParaRPr/>
          </a:p>
        </p:txBody>
      </p:sp>
      <p:sp>
        <p:nvSpPr>
          <p:cNvPr id="238" name=""/>
          <p:cNvSpPr/>
          <p:nvPr/>
        </p:nvSpPr>
        <p:spPr>
          <a:xfrm rot="0" flipH="0" flipV="0">
            <a:off x="7353300" y="1352550"/>
            <a:ext cx="4267200" cy="1114425"/>
          </a:xfrm>
          <a:prstGeom prst="roundRect">
            <a:avLst>
              <a:gd name="adj" fmla="val 1196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23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7524750" y="1543050"/>
            <a:ext cx="190500" cy="190500"/>
          </a:xfrm>
          <a:prstGeom prst="rect">
            <a:avLst/>
          </a:prstGeom>
          <a:ln/>
        </p:spPr>
      </p:pic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7810500" y="1533525"/>
            <a:ext cx="11715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1F5F9"/>
                </a:solidFill>
                <a:latin typeface="Microsoft YaHei"/>
                <a:ea typeface="Microsoft YaHei"/>
              </a:rPr>
              <a:t>需要摄影棚吗？</a:t>
            </a:r>
            <a:endParaRPr/>
          </a:p>
        </p:txBody>
      </p:sp>
      <p:sp>
        <p:nvSpPr>
          <p:cNvPr id="241" name="" descr="{&quot;isTemplate&quot;:true,&quot;type&quot;:&quot;text&quot;}"/>
          <p:cNvSpPr txBox="1"/>
          <p:nvPr/>
        </p:nvSpPr>
        <p:spPr>
          <a:xfrm rot="0" flipH="0" flipV="0">
            <a:off x="7524750" y="1790700"/>
            <a:ext cx="39243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不需要。一张商品实拍图就是起点，其余规格全部由</a:t>
            </a:r>
            <a:r>
              <a:rPr lang="en-US" sz="1088">
                <a:solidFill>
                  <a:srgbClr val="94A3B8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批量生成。</a:t>
            </a:r>
            <a:endParaRPr/>
          </a:p>
        </p:txBody>
      </p:sp>
      <p:sp>
        <p:nvSpPr>
          <p:cNvPr id="242" name=""/>
          <p:cNvSpPr/>
          <p:nvPr/>
        </p:nvSpPr>
        <p:spPr>
          <a:xfrm rot="0" flipH="0" flipV="0">
            <a:off x="7353300" y="2581275"/>
            <a:ext cx="4267200" cy="1114425"/>
          </a:xfrm>
          <a:prstGeom prst="roundRect">
            <a:avLst>
              <a:gd name="adj" fmla="val 1196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24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7524750" y="2771775"/>
            <a:ext cx="190500" cy="190500"/>
          </a:xfrm>
          <a:prstGeom prst="rect">
            <a:avLst/>
          </a:prstGeom>
          <a:ln/>
        </p:spPr>
      </p:pic>
      <p:sp>
        <p:nvSpPr>
          <p:cNvPr id="244" name="" descr="{&quot;isTemplate&quot;:true,&quot;type&quot;:&quot;text&quot;}"/>
          <p:cNvSpPr txBox="1"/>
          <p:nvPr/>
        </p:nvSpPr>
        <p:spPr>
          <a:xfrm rot="0" flipH="0" flipV="0">
            <a:off x="7810500" y="2762250"/>
            <a:ext cx="11715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1F5F9"/>
                </a:solidFill>
                <a:latin typeface="Microsoft YaHei"/>
                <a:ea typeface="Microsoft YaHei"/>
              </a:rPr>
              <a:t>能替代实拍吗？</a:t>
            </a:r>
            <a:endParaRPr/>
          </a:p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7524750" y="3019425"/>
            <a:ext cx="39243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替代的是拍摄后的修图、改尺寸与素材变体；第一张实拍图仍建议自己拍。</a:t>
            </a:r>
            <a:endParaRPr/>
          </a:p>
        </p:txBody>
      </p:sp>
      <p:sp>
        <p:nvSpPr>
          <p:cNvPr id="246" name=""/>
          <p:cNvSpPr/>
          <p:nvPr/>
        </p:nvSpPr>
        <p:spPr>
          <a:xfrm rot="0" flipH="0" flipV="0">
            <a:off x="7353300" y="3810000"/>
            <a:ext cx="4267200" cy="1114425"/>
          </a:xfrm>
          <a:prstGeom prst="roundRect">
            <a:avLst>
              <a:gd name="adj" fmla="val 1196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24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7524750" y="4000500"/>
            <a:ext cx="190500" cy="190500"/>
          </a:xfrm>
          <a:prstGeom prst="rect">
            <a:avLst/>
          </a:prstGeom>
          <a:ln/>
        </p:spPr>
      </p:pic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7810500" y="3990975"/>
            <a:ext cx="15049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1F5F9"/>
                </a:solidFill>
                <a:latin typeface="Microsoft YaHei"/>
                <a:ea typeface="Microsoft YaHei"/>
              </a:rPr>
              <a:t>生成内容能商用吗？</a:t>
            </a:r>
            <a:endParaRPr/>
          </a:p>
        </p:txBody>
      </p:sp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7524750" y="4248150"/>
            <a:ext cx="39243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对上传素材拥有合法权利的前提下可用于商业用途，投放前请自行复核。</a:t>
            </a:r>
            <a:endParaRPr/>
          </a:p>
        </p:txBody>
      </p:sp>
      <p:sp>
        <p:nvSpPr>
          <p:cNvPr id="250" name=""/>
          <p:cNvSpPr/>
          <p:nvPr/>
        </p:nvSpPr>
        <p:spPr>
          <a:xfrm rot="0" flipH="0" flipV="0">
            <a:off x="7353300" y="5038725"/>
            <a:ext cx="4267200" cy="1114425"/>
          </a:xfrm>
          <a:prstGeom prst="roundRect">
            <a:avLst>
              <a:gd name="adj" fmla="val 11966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94A3B8">
                <a:alpha val="18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25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7524750" y="5229225"/>
            <a:ext cx="190500" cy="190500"/>
          </a:xfrm>
          <a:prstGeom prst="rect">
            <a:avLst/>
          </a:prstGeom>
          <a:ln/>
        </p:spPr>
      </p:pic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7810500" y="5219700"/>
            <a:ext cx="838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1F5F9"/>
                </a:solidFill>
                <a:latin typeface="Microsoft YaHei"/>
                <a:ea typeface="Microsoft YaHei"/>
              </a:rPr>
              <a:t>怎么开通？</a:t>
            </a:r>
            <a:endParaRPr/>
          </a:p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7524750" y="5476875"/>
            <a:ext cx="39243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88">
                <a:solidFill>
                  <a:srgbClr val="94A3B8"/>
                </a:solidFill>
                <a:latin typeface="Microsoft YaHei"/>
                <a:ea typeface="Microsoft YaHei"/>
              </a:rPr>
              <a:t>通过联系页提交需求，按顺序安排开通，并协助跑通第一批图和视频。</a:t>
            </a:r>
            <a:endParaRPr/>
          </a:p>
        </p:txBody>
      </p:sp>
      <p:sp>
        <p:nvSpPr>
          <p:cNvPr id="254" name=""/>
          <p:cNvSpPr/>
          <p:nvPr/>
        </p:nvSpPr>
        <p:spPr>
          <a:xfrm rot="0" flipH="0" flipV="0">
            <a:off x="571500" y="6248400"/>
            <a:ext cx="11049000" cy="419100"/>
          </a:xfrm>
          <a:custGeom>
            <a:pathLst>
              <a:path w="1160" h="44">
                <a:moveTo>
                  <a:pt x="0" y="0"/>
                </a:moveTo>
                <a:lnTo>
                  <a:pt x="1160" y="0"/>
                </a:lnTo>
                <a:lnTo>
                  <a:pt x="1160" y="1"/>
                </a:lnTo>
                <a:lnTo>
                  <a:pt x="0" y="1"/>
                </a:lnTo>
                <a:close/>
              </a:path>
            </a:pathLst>
          </a:custGeom>
          <a:solidFill>
            <a:srgbClr val="94A3B8">
              <a:alpha val="15000"/>
            </a:srgbClr>
          </a:solidFill>
          <a:ln/>
        </p:spPr>
        <p:txBody>
          <a:bodyPr/>
          <a:p/>
        </p:txBody>
      </p:sp>
      <p:sp>
        <p:nvSpPr>
          <p:cNvPr id="255" name="" descr="{&quot;isTemplate&quot;:true,&quot;type&quot;:&quot;text&quot;}"/>
          <p:cNvSpPr txBox="1"/>
          <p:nvPr/>
        </p:nvSpPr>
        <p:spPr>
          <a:xfrm rot="0" flipH="0" flipV="0">
            <a:off x="571500" y="6438900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得客图影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 xml:space="preserve"> · AI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批量生图生视频工具</a:t>
            </a:r>
            <a:endParaRPr/>
          </a:p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11163300" y="64293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Space Grotesk"/>
                <a:ea typeface="Space Grotesk"/>
              </a:rPr>
              <a:t>09 / 10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21" name="" descr="&lt;Slide style={{ width: 1280, height: 720, background: '#0B1220', position: 'relative', overflow: 'hidden' }}&gt;&#10;  &lt;Image src=&quot;assets/hero_cover.png&quot; style={{ position: 'absolute', top: 0, left: 0, width: 1280, height: 720, objectFit: 'cover', opacity: 0.42 }} /&gt;&#10;  &lt;Box style={{ position: 'absolute', top: 0, left: 0, width: 1280, height: 720, background: 'linear-gradient(180deg, rgba(11,18,32,0.6) 0%, rgba(11,18,32,0.88) 100%)' }} /&gt;&#10;  &lt;Box style={{ position: 'absolute', left: 60, top: 44, flexDirection: 'row', alignItems: 'center', gap: 14 }}&gt;&#10;    &lt;Box style={{ width: 40, height: 40, borderRadius: 12, background: 'linear-gradient(135deg, #22D3EE 0%, #8B5CF6 100%)', justifyContent: 'center', alignItems: 'center' }}&gt;&#10;      &lt;FAIcon name='bolt' style={{ fill: '#0B1220', width: 22, height: 22 }} /&gt;&#10;    &lt;/Box&gt;&#10;    &lt;Text style={{ fontSize: 18, color: '#F1F5F9', letterSpacing: 2 }}&gt;得客AI · 得客图影&lt;/Text&gt;&#10;  &lt;/Box&gt;&#10;  &lt;Box style={{ position: 'absolute', top: 168, left: 0, width: 1280, flexDirection: 'column', alignItems: 'center', gap: 22 }}&gt;&#10;    &lt;Box style={{ width: 64, height: 4, background: 'linear-gradient(135deg, #22D3EE 0%, #8B5CF6 100%)', borderRadius: 2 }} /&gt;&#10;    &lt;Text style={{ fontSize: 54, fontWeight: 'bold', color: '#F1F5F9', textAlign: 'center', lineHeight: 1.3 }}&gt;&#10;      把重复劳动交给 AI&lt;span style={{ backgroundImage: 'linear-gradient(135deg, #22D3EE 0%, #8B5CF6 100%)', backgroundClip: 'text', color: 'transparent' }}&gt;，&lt;/span&gt;&lt;br /&gt;把判断留给团队&#10;    &lt;/Text&gt;&#10;    &lt;Text style={{ fontSize: 20, color: '#94A3B8', textAlign: 'center', lineHeight: 1.6 }}&gt;&#10;      视频制作的门槛，正在从「会不会拍」变成「会不会用 AI 复用素材」&#10;    &lt;/Text&gt;&#10;  &lt;/Box&gt;&#10;  &lt;Box style={{ position: 'absolute', top: 478, left: 0, width: 1280, flexDirection: 'column', alignItems: 'center', gap: 20 }}&gt;&#10;    &lt;Box style={{ flexDirection: 'row', justifyContent: 'center', gap: 24 }}&gt;&#10;      &lt;Box style={{ flexDirection: 'row', alignItems: 'center', gap: 12, padding: '16px 34px', borderRadius: 999, background: 'linear-gradient(135deg, #22D3EE 0%, #8B5CF6 100%)' }}&gt;&#10;        &lt;FAIcon name='play-circle' style={{ fill: '#0B1220', width: 24, height: 24 }} /&gt;&#10;        &lt;Text style={{ fontSize: 20, fontWeight: 'bold', color: '#0B1220' }}&gt;开始生成 · im.dekeai.com&lt;/Text&gt;&#10;      &lt;/Box&gt;&#10;      &lt;Box style={{ flexDirection: 'row', alignItems: 'center', gap: 12, padding: '16px 34px', borderRadius: 999, background: 'rgba(255,255,255,0.06)', border: '1px solid rgba(34,211,238,0.45)' }}&gt;&#10;        &lt;FAIcon name='envelope' style={{ fill: '#22D3EE', width: 24, height: 24 }} /&gt;&#10;        &lt;Text style={{ fontSize: 20, color: '#F1F5F9' }}&gt;联系我们 · 获取一对一报价&lt;/Text&gt;&#10;      &lt;/Box&gt;&#10;    &lt;/Box&gt;&#10;    &lt;Text style={{ fontSize: 15, color: '#94A3B8' }}&gt;开通流程：通过联系页提交需求 → 按顺序安排开通 → 协助跑通第一批图和视频&lt;/Text&gt;&#10;  &lt;/Box&gt;&#10;  &lt;Box style={{ position: 'absolute', left: 60, right: 60, bottom: 26, flexDirection: 'column', gap: 10 }}&gt;&#10;    &lt;Box style={{ height: 1, background: 'rgba(148,163,184,0.2)' }} /&gt;&#10;    &lt;Box style={{ flexDirection: 'row', justifyContent: 'space-between', alignItems: 'center' }}&gt;&#10;      &lt;Text style={{ fontSize: 14, color: '#64748B' }}&gt;深圳得客有道科技有限公司&lt;/Text&gt;&#10;      &lt;Box style={{ flexDirection: 'row', gap: 24 }}&gt;&#10;        &lt;Text style={{ fontSize: 14, color: '#64748B' }}&gt;官网 dekeai.com&lt;/Text&gt;&#10;        &lt;Text style={{ fontSize: 14, color: '#64748B' }}&gt;工具后台 im.dekeai.com&lt;/Text&gt;&#10;        &lt;Text style={{ fontSize: 14, color: '#64748B' }}&gt;案例库 dekeai.com/cases&lt;/Text&gt;&#10;      &lt;/Box&gt;&#10;      &lt;Text style={{ fontSize: 14, color: '#64748B', fontFamily: &quot;'Space Grotesk','Microsoft YaHei',sans-serif&quot; }}&gt;10 / 10&lt;/Text&gt;&#10;    &lt;/Box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B1220"/>
          </a:solidFill>
          <a:ln/>
        </p:spPr>
        <p:txBody>
          <a:bodyPr/>
          <a:p/>
        </p:txBody>
      </p:sp>
      <p:pic>
        <p:nvPicPr>
          <p:cNvPr id="23" name=""/>
          <p:cNvPicPr>
            <a:picLocks noChangeAspect="1"/>
          </p:cNvPicPr>
          <p:nvPr/>
        </p:nvPicPr>
        <p:blipFill>
          <a:blip r:embed="rId1">
            <a:alphaModFix amt="42000"/>
          </a:blip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2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B1220">
                  <a:alpha val="60000"/>
                </a:srgbClr>
              </a:gs>
              <a:gs pos="100000">
                <a:srgbClr val="0B1220">
                  <a:alpha val="88000"/>
                </a:srgbClr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25" name=""/>
          <p:cNvSpPr/>
          <p:nvPr/>
        </p:nvSpPr>
        <p:spPr>
          <a:xfrm rot="0" flipH="0" flipV="0">
            <a:off x="571500" y="419100"/>
            <a:ext cx="381000" cy="381000"/>
          </a:xfrm>
          <a:prstGeom prst="roundRect">
            <a:avLst>
              <a:gd name="adj" fmla="val 3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2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57225" y="504825"/>
            <a:ext cx="209550" cy="209550"/>
          </a:xfrm>
          <a:prstGeom prst="rect">
            <a:avLst/>
          </a:prstGeom>
          <a:ln/>
        </p:spPr>
      </p:pic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1085850" y="504825"/>
            <a:ext cx="15525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150">
                <a:solidFill>
                  <a:srgbClr val="F1F5F9"/>
                </a:solidFill>
                <a:latin typeface="Microsoft YaHei"/>
                <a:ea typeface="Microsoft YaHei"/>
              </a:rPr>
              <a:t>得客</a:t>
            </a:r>
            <a:r>
              <a:rPr lang="en-US" sz="1350" spc="150">
                <a:solidFill>
                  <a:srgbClr val="F1F5F9"/>
                </a:solidFill>
                <a:latin typeface="Microsoft YaHei"/>
                <a:ea typeface="Microsoft YaHei"/>
              </a:rPr>
              <a:t xml:space="preserve">AI · </a:t>
            </a:r>
            <a:r>
              <a:rPr lang="zh-CN" sz="1350" spc="150">
                <a:solidFill>
                  <a:srgbClr val="F1F5F9"/>
                </a:solidFill>
                <a:latin typeface="Microsoft YaHei"/>
                <a:ea typeface="Microsoft YaHei"/>
              </a:rPr>
              <a:t>得客图影</a:t>
            </a:r>
            <a:endParaRPr/>
          </a:p>
        </p:txBody>
      </p:sp>
      <p:sp>
        <p:nvSpPr>
          <p:cNvPr id="28" name=""/>
          <p:cNvSpPr/>
          <p:nvPr/>
        </p:nvSpPr>
        <p:spPr>
          <a:xfrm rot="0" flipH="0" flipV="0">
            <a:off x="5791200" y="1600200"/>
            <a:ext cx="60960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3686175" y="1847850"/>
            <a:ext cx="4829175" cy="1609725"/>
          </a:xfrm>
          <a:prstGeom prst="rect"/>
        </p:spPr>
        <p:txBody>
          <a:bodyPr wrap="none" lIns="0" tIns="0" rIns="0" bIns="0"/>
          <a:p>
            <a:pPr algn="ctr">
              <a:lnSpc>
                <a:spcPct val="130000"/>
              </a:lnSpc>
            </a:pPr>
            <a:r>
              <a:rPr lang="zh-CN" sz="4050" b="1">
                <a:solidFill>
                  <a:srgbClr val="F1F5F9"/>
                </a:solidFill>
                <a:latin typeface="Microsoft YaHei"/>
                <a:ea typeface="Microsoft YaHei"/>
              </a:rPr>
              <a:t>把重复劳动交给</a:t>
            </a:r>
            <a:r>
              <a:rPr lang="en-US" sz="4050" b="1">
                <a:solidFill>
                  <a:srgbClr val="F1F5F9"/>
                </a:solidFill>
                <a:latin typeface="Microsoft YaHei"/>
                <a:ea typeface="Microsoft YaHei"/>
              </a:rPr>
              <a:t xml:space="preserve"> AI</a:t>
            </a:r>
            <a:r>
              <a:rPr lang="zh-CN" sz="4050" b="1">
                <a:gradFill>
                  <a:gsLst>
                    <a:gs pos="0">
                      <a:srgbClr val="22D3EE"/>
                    </a:gs>
                    <a:gs pos="100000">
                      <a:srgbClr val="8B5CF6"/>
                    </a:gs>
                  </a:gsLst>
                  <a:lin ang="2700000" scaled="1"/>
                </a:gradFill>
                <a:latin typeface="Microsoft YaHei"/>
                <a:ea typeface="Microsoft YaHei"/>
              </a:rPr>
              <a:t>，</a:t>
            </a:r>
            <a:endParaRPr/>
          </a:p>
          <a:p>
            <a:pPr algn="ctr">
              <a:lnSpc>
                <a:spcPct val="130000"/>
              </a:lnSpc>
            </a:pPr>
            <a:r>
              <a:rPr lang="zh-CN" sz="4050" b="1">
                <a:solidFill>
                  <a:srgbClr val="F1F5F9"/>
                </a:solidFill>
                <a:latin typeface="Microsoft YaHei"/>
                <a:ea typeface="Microsoft YaHei"/>
              </a:rPr>
              <a:t>把判断留给团队</a:t>
            </a:r>
            <a:endParaRPr/>
          </a:p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3181350" y="3667125"/>
            <a:ext cx="5829300" cy="371475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zh-CN" sz="1500">
                <a:solidFill>
                  <a:srgbClr val="94A3B8"/>
                </a:solidFill>
                <a:latin typeface="Microsoft YaHei"/>
                <a:ea typeface="Microsoft YaHei"/>
              </a:rPr>
              <a:t>视频制作的门槛，正在从「会不会拍」变成「会不会用</a:t>
            </a:r>
            <a:r>
              <a:rPr lang="en-US" sz="1500">
                <a:solidFill>
                  <a:srgbClr val="94A3B8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1500">
                <a:solidFill>
                  <a:srgbClr val="94A3B8"/>
                </a:solidFill>
                <a:latin typeface="Microsoft YaHei"/>
                <a:ea typeface="Microsoft YaHei"/>
              </a:rPr>
              <a:t>复用素材」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2686050" y="4552950"/>
            <a:ext cx="3343275" cy="533400"/>
          </a:xfrm>
          <a:prstGeom prst="roundRect">
            <a:avLst>
              <a:gd name="adj" fmla="val 1783929"/>
            </a:avLst>
          </a:prstGeom>
          <a:gradFill>
            <a:gsLst>
              <a:gs pos="0">
                <a:srgbClr val="22D3EE"/>
              </a:gs>
              <a:gs pos="100000">
                <a:srgbClr val="8B5CF6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3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3009900" y="4705350"/>
            <a:ext cx="228600" cy="228600"/>
          </a:xfrm>
          <a:prstGeom prst="rect">
            <a:avLst/>
          </a:prstGeom>
          <a:ln/>
        </p:spPr>
      </p:pic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3352800" y="4705350"/>
            <a:ext cx="23526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1220"/>
                </a:solidFill>
                <a:latin typeface="Microsoft YaHei"/>
                <a:ea typeface="Microsoft YaHei"/>
              </a:rPr>
              <a:t>开始生成</a:t>
            </a:r>
            <a:r>
              <a:rPr lang="en-US" sz="1500" b="1">
                <a:solidFill>
                  <a:srgbClr val="0B1220"/>
                </a:solidFill>
                <a:latin typeface="Microsoft YaHei"/>
                <a:ea typeface="Microsoft YaHei"/>
              </a:rPr>
              <a:t xml:space="preserve"> · im.dekeai.com</a:t>
            </a:r>
            <a:endParaRPr/>
          </a:p>
        </p:txBody>
      </p:sp>
      <p:sp>
        <p:nvSpPr>
          <p:cNvPr id="34" name=""/>
          <p:cNvSpPr/>
          <p:nvPr/>
        </p:nvSpPr>
        <p:spPr>
          <a:xfrm rot="0" flipH="0" flipV="0">
            <a:off x="6257925" y="4552950"/>
            <a:ext cx="3248025" cy="533400"/>
          </a:xfrm>
          <a:prstGeom prst="roundRect">
            <a:avLst>
              <a:gd name="adj" fmla="val 1783929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22D3EE">
                <a:alpha val="4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3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6581775" y="4705350"/>
            <a:ext cx="228600" cy="228600"/>
          </a:xfrm>
          <a:prstGeom prst="rect">
            <a:avLst/>
          </a:prstGeom>
          <a:ln/>
        </p:spPr>
      </p:pic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6924675" y="4705350"/>
            <a:ext cx="22574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F1F5F9"/>
                </a:solidFill>
                <a:latin typeface="Microsoft YaHei"/>
                <a:ea typeface="Microsoft YaHei"/>
              </a:rPr>
              <a:t>联系我们</a:t>
            </a:r>
            <a:r>
              <a:rPr lang="en-US" sz="1500">
                <a:solidFill>
                  <a:srgbClr val="F1F5F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500">
                <a:solidFill>
                  <a:srgbClr val="F1F5F9"/>
                </a:solidFill>
                <a:latin typeface="Microsoft YaHei"/>
                <a:ea typeface="Microsoft YaHei"/>
              </a:rPr>
              <a:t>获取一对一报价</a:t>
            </a:r>
            <a:endParaRPr/>
          </a:p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3581400" y="5276850"/>
            <a:ext cx="5029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94A3B8"/>
                </a:solidFill>
                <a:latin typeface="Microsoft YaHei"/>
                <a:ea typeface="Microsoft YaHei"/>
              </a:rPr>
              <a:t>开通流程：通过联系页提交需求</a:t>
            </a:r>
            <a:r>
              <a:rPr lang="en-US" sz="1125">
                <a:solidFill>
                  <a:srgbClr val="94A3B8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94A3B8"/>
                </a:solidFill>
                <a:latin typeface="Microsoft YaHei"/>
                <a:ea typeface="Microsoft YaHei"/>
              </a:rPr>
              <a:t>按顺序安排开通</a:t>
            </a:r>
            <a:r>
              <a:rPr lang="en-US" sz="1125">
                <a:solidFill>
                  <a:srgbClr val="94A3B8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94A3B8"/>
                </a:solidFill>
                <a:latin typeface="Microsoft YaHei"/>
                <a:ea typeface="Microsoft YaHei"/>
              </a:rPr>
              <a:t>协助跑通第一批图和视频</a:t>
            </a:r>
            <a:endParaRPr/>
          </a:p>
        </p:txBody>
      </p:sp>
      <p:sp>
        <p:nvSpPr>
          <p:cNvPr id="38" name=""/>
          <p:cNvSpPr/>
          <p:nvPr/>
        </p:nvSpPr>
        <p:spPr>
          <a:xfrm rot="0" flipH="0" flipV="0">
            <a:off x="571500" y="6343650"/>
            <a:ext cx="11049000" cy="9525"/>
          </a:xfrm>
          <a:prstGeom prst="rect">
            <a:avLst/>
          </a:prstGeom>
          <a:solidFill>
            <a:srgbClr val="94A3B8">
              <a:alpha val="20000"/>
            </a:srgbClr>
          </a:solidFill>
          <a:ln/>
        </p:spPr>
        <p:txBody>
          <a:bodyPr/>
          <a:p/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571500" y="6448425"/>
            <a:ext cx="1600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深圳得客有道科技有限公司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4391025" y="6448425"/>
            <a:ext cx="10382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官网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 xml:space="preserve"> dekeai.com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5657850" y="6448425"/>
            <a:ext cx="14954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工具后台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 xml:space="preserve"> im.dekeai.com</a:t>
            </a:r>
            <a:endParaRPr/>
          </a:p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7381875" y="6448425"/>
            <a:ext cx="1562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案例库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 xml:space="preserve"> dekeai.com/cases</a:t>
            </a:r>
            <a:endParaRPr/>
          </a:p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11163300" y="644842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64748B"/>
                </a:solidFill>
                <a:latin typeface="Space Grotesk"/>
                <a:ea typeface="Space Grotesk"/>
              </a:rPr>
              <a:t>10 / 10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2026-10-27T12:11:51Z</dcterms:created>
  <dcterms:modified xsi:type="dcterms:W3CDTF">2026-10-27T12:11:51Z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{"AIGC":{"Label":"1","ContentProducer":"00119111010856365494821B355","ProduceID":"01a17b75a6367df4a6a8fc44c95b7267","ReservedCode1":"","ContentPropagator":"00119111010856365494821B355","PropagateID":"01a17b75a6367df4a6a8fc44c95b7267","ReservedCode2":""}}</vt:lpwstr>
  </property>
</Properties>
</file>